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75" r:id="rId2"/>
    <p:sldId id="377" r:id="rId3"/>
    <p:sldId id="848" r:id="rId4"/>
    <p:sldId id="416" r:id="rId5"/>
    <p:sldId id="446" r:id="rId6"/>
    <p:sldId id="447" r:id="rId7"/>
    <p:sldId id="851" r:id="rId8"/>
    <p:sldId id="827" r:id="rId9"/>
    <p:sldId id="830" r:id="rId10"/>
    <p:sldId id="478" r:id="rId11"/>
    <p:sldId id="489" r:id="rId12"/>
    <p:sldId id="828" r:id="rId13"/>
    <p:sldId id="832" r:id="rId14"/>
    <p:sldId id="501" r:id="rId15"/>
    <p:sldId id="834" r:id="rId16"/>
    <p:sldId id="853" r:id="rId17"/>
    <p:sldId id="584" r:id="rId18"/>
    <p:sldId id="835" r:id="rId19"/>
    <p:sldId id="596" r:id="rId20"/>
    <p:sldId id="837" r:id="rId21"/>
    <p:sldId id="608" r:id="rId22"/>
    <p:sldId id="610" r:id="rId23"/>
    <p:sldId id="614" r:id="rId24"/>
    <p:sldId id="839" r:id="rId25"/>
    <p:sldId id="855" r:id="rId26"/>
    <p:sldId id="856" r:id="rId27"/>
    <p:sldId id="859" r:id="rId28"/>
    <p:sldId id="652" r:id="rId29"/>
    <p:sldId id="772" r:id="rId30"/>
    <p:sldId id="776" r:id="rId31"/>
    <p:sldId id="778" r:id="rId32"/>
    <p:sldId id="795" r:id="rId33"/>
    <p:sldId id="804" r:id="rId34"/>
    <p:sldId id="414" r:id="rId35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8000"/>
    <a:srgbClr val="DE6F00"/>
    <a:srgbClr val="B6DF89"/>
    <a:srgbClr val="ECECEC"/>
    <a:srgbClr val="C4E59F"/>
    <a:srgbClr val="FFB03B"/>
    <a:srgbClr val="95D054"/>
    <a:srgbClr val="FFE161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-1488" y="-108"/>
      </p:cViewPr>
      <p:guideLst>
        <p:guide orient="horz" pos="4319"/>
        <p:guide orient="horz" pos="3973"/>
        <p:guide orient="horz" pos="485"/>
        <p:guide orient="horz" pos="545"/>
        <p:guide pos="148"/>
        <p:guide pos="55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018"/>
    </p:cViewPr>
  </p:sorterViewPr>
  <p:notesViewPr>
    <p:cSldViewPr snapToGrid="0" showGuides="1">
      <p:cViewPr varScale="1">
        <p:scale>
          <a:sx n="76" d="100"/>
          <a:sy n="76" d="100"/>
        </p:scale>
        <p:origin x="-1566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27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giove\as2\Comieco%20Riciclo%20Aperto%20Adolescenti\RicicloAperto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RicicloAperto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7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FF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B8DEE8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93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00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tables!$F$5:$F$9</c:f>
              <c:strCache>
                <c:ptCount val="5"/>
                <c:pt idx="0">
                  <c:v>Per niente</c:v>
                </c:pt>
                <c:pt idx="1">
                  <c:v>Poco</c:v>
                </c:pt>
                <c:pt idx="2">
                  <c:v>Così così</c:v>
                </c:pt>
                <c:pt idx="3">
                  <c:v>Abbastanza</c:v>
                </c:pt>
                <c:pt idx="4">
                  <c:v>Molto</c:v>
                </c:pt>
              </c:strCache>
            </c:strRef>
          </c:cat>
          <c:val>
            <c:numRef>
              <c:f>tables!$G$5:$G$9</c:f>
              <c:numCache>
                <c:formatCode>0.0%</c:formatCode>
                <c:ptCount val="5"/>
                <c:pt idx="0">
                  <c:v>9.4000000000000056E-2</c:v>
                </c:pt>
                <c:pt idx="1">
                  <c:v>0.20600000000000004</c:v>
                </c:pt>
                <c:pt idx="2">
                  <c:v>0.33400000000000024</c:v>
                </c:pt>
                <c:pt idx="3">
                  <c:v>0.30700000000000016</c:v>
                </c:pt>
                <c:pt idx="4">
                  <c:v>5.9000000000000039E-2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48279056601622633"/>
          <c:y val="0"/>
          <c:w val="0.47956650599781897"/>
          <c:h val="0.964192470610695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sinottiche!$B$68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sinottiche!$B$69:$B$81</c:f>
              <c:numCache>
                <c:formatCode>0.0%</c:formatCode>
                <c:ptCount val="13"/>
                <c:pt idx="0">
                  <c:v>0.6619301605224609</c:v>
                </c:pt>
                <c:pt idx="1">
                  <c:v>0.57720523834228554</c:v>
                </c:pt>
                <c:pt idx="2">
                  <c:v>0.57369220733642612</c:v>
                </c:pt>
                <c:pt idx="3">
                  <c:v>0.59278663635253903</c:v>
                </c:pt>
                <c:pt idx="4">
                  <c:v>0.5694028091430664</c:v>
                </c:pt>
                <c:pt idx="5">
                  <c:v>0.4937918090820313</c:v>
                </c:pt>
                <c:pt idx="6">
                  <c:v>0.52410129547119177</c:v>
                </c:pt>
                <c:pt idx="7">
                  <c:v>0.52582431793212892</c:v>
                </c:pt>
                <c:pt idx="8">
                  <c:v>0.48535152435302736</c:v>
                </c:pt>
                <c:pt idx="9">
                  <c:v>0.53611530303955079</c:v>
                </c:pt>
                <c:pt idx="10">
                  <c:v>0.44701114654541013</c:v>
                </c:pt>
                <c:pt idx="11">
                  <c:v>0.46227817535400423</c:v>
                </c:pt>
                <c:pt idx="12">
                  <c:v>0.39459068298339861</c:v>
                </c:pt>
              </c:numCache>
            </c:numRef>
          </c:val>
        </c:ser>
        <c:ser>
          <c:idx val="1"/>
          <c:order val="1"/>
          <c:tx>
            <c:strRef>
              <c:f>sinottiche!$C$68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sinottiche!$C$69:$C$81</c:f>
              <c:numCache>
                <c:formatCode>0.0%</c:formatCode>
                <c:ptCount val="13"/>
                <c:pt idx="0">
                  <c:v>0.19709323883056648</c:v>
                </c:pt>
                <c:pt idx="1">
                  <c:v>0.28145046234130877</c:v>
                </c:pt>
                <c:pt idx="2">
                  <c:v>0.27560678482055684</c:v>
                </c:pt>
                <c:pt idx="3">
                  <c:v>0.25204647064208985</c:v>
                </c:pt>
                <c:pt idx="4">
                  <c:v>0.26203433990478531</c:v>
                </c:pt>
                <c:pt idx="5">
                  <c:v>0.33402778625488333</c:v>
                </c:pt>
                <c:pt idx="6">
                  <c:v>0.30310392379760764</c:v>
                </c:pt>
                <c:pt idx="7">
                  <c:v>0.2890395927429199</c:v>
                </c:pt>
                <c:pt idx="8">
                  <c:v>0.31703948974609381</c:v>
                </c:pt>
                <c:pt idx="9">
                  <c:v>0.25197771072387698</c:v>
                </c:pt>
                <c:pt idx="10">
                  <c:v>0.30939563751220722</c:v>
                </c:pt>
                <c:pt idx="11">
                  <c:v>0.27292562484741234</c:v>
                </c:pt>
                <c:pt idx="12">
                  <c:v>0.33942726135253953</c:v>
                </c:pt>
              </c:numCache>
            </c:numRef>
          </c:val>
        </c:ser>
        <c:ser>
          <c:idx val="2"/>
          <c:order val="2"/>
          <c:tx>
            <c:strRef>
              <c:f>sinottiche!$D$68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sinottiche!$D$69:$D$81</c:f>
              <c:numCache>
                <c:formatCode>0.0%</c:formatCode>
                <c:ptCount val="13"/>
                <c:pt idx="0">
                  <c:v>8.9847593307495185E-2</c:v>
                </c:pt>
                <c:pt idx="1">
                  <c:v>0.10791401863098146</c:v>
                </c:pt>
                <c:pt idx="2">
                  <c:v>0.11038431167602535</c:v>
                </c:pt>
                <c:pt idx="3">
                  <c:v>9.3210792541503967E-2</c:v>
                </c:pt>
                <c:pt idx="4">
                  <c:v>0.11737525939941407</c:v>
                </c:pt>
                <c:pt idx="5">
                  <c:v>0.12298316955566406</c:v>
                </c:pt>
                <c:pt idx="6">
                  <c:v>0.10456063270568856</c:v>
                </c:pt>
                <c:pt idx="7">
                  <c:v>0.10864763259887696</c:v>
                </c:pt>
                <c:pt idx="8">
                  <c:v>0.1352357292175293</c:v>
                </c:pt>
                <c:pt idx="9">
                  <c:v>0.14271574974060067</c:v>
                </c:pt>
                <c:pt idx="10">
                  <c:v>0.1737743186950684</c:v>
                </c:pt>
                <c:pt idx="11">
                  <c:v>0.18655315399169931</c:v>
                </c:pt>
                <c:pt idx="12">
                  <c:v>0.18716993331909193</c:v>
                </c:pt>
              </c:numCache>
            </c:numRef>
          </c:val>
        </c:ser>
        <c:ser>
          <c:idx val="3"/>
          <c:order val="3"/>
          <c:tx>
            <c:strRef>
              <c:f>sinottiche!$E$68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sinottiche!$E$69:$E$81</c:f>
              <c:numCache>
                <c:formatCode>0.0%</c:formatCode>
                <c:ptCount val="13"/>
                <c:pt idx="0">
                  <c:v>2.4855628013610846E-2</c:v>
                </c:pt>
                <c:pt idx="1">
                  <c:v>2.1620483398437477E-2</c:v>
                </c:pt>
                <c:pt idx="2">
                  <c:v>2.120648622512818E-2</c:v>
                </c:pt>
                <c:pt idx="3">
                  <c:v>4.3395690917968806E-2</c:v>
                </c:pt>
                <c:pt idx="4">
                  <c:v>2.728733539581301E-2</c:v>
                </c:pt>
                <c:pt idx="5">
                  <c:v>3.1810781955718993E-2</c:v>
                </c:pt>
                <c:pt idx="6">
                  <c:v>4.2802062034606958E-2</c:v>
                </c:pt>
                <c:pt idx="7">
                  <c:v>5.1700544357299802E-2</c:v>
                </c:pt>
                <c:pt idx="8">
                  <c:v>3.6873478889465371E-2</c:v>
                </c:pt>
                <c:pt idx="9">
                  <c:v>4.3786530494689939E-2</c:v>
                </c:pt>
                <c:pt idx="10">
                  <c:v>4.0450696945190476E-2</c:v>
                </c:pt>
                <c:pt idx="11">
                  <c:v>4.5768103599548374E-2</c:v>
                </c:pt>
                <c:pt idx="12">
                  <c:v>4.4032826423645061E-2</c:v>
                </c:pt>
              </c:numCache>
            </c:numRef>
          </c:val>
        </c:ser>
        <c:ser>
          <c:idx val="4"/>
          <c:order val="4"/>
          <c:tx>
            <c:strRef>
              <c:f>sinottiche!$F$68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sinottiche!$F$69:$F$81</c:f>
              <c:numCache>
                <c:formatCode>0.0%</c:formatCode>
                <c:ptCount val="13"/>
                <c:pt idx="0">
                  <c:v>1.3802249431610115E-2</c:v>
                </c:pt>
                <c:pt idx="1">
                  <c:v>3.7101879715919538E-3</c:v>
                </c:pt>
                <c:pt idx="2">
                  <c:v>8.4076541662216255E-3</c:v>
                </c:pt>
                <c:pt idx="3">
                  <c:v>4.8841157555580142E-3</c:v>
                </c:pt>
                <c:pt idx="4">
                  <c:v>1.4426403045654301E-2</c:v>
                </c:pt>
                <c:pt idx="5">
                  <c:v>8.068035840988164E-3</c:v>
                </c:pt>
                <c:pt idx="6">
                  <c:v>1.2381327152252201E-2</c:v>
                </c:pt>
                <c:pt idx="7">
                  <c:v>1.4497624635696411E-2</c:v>
                </c:pt>
                <c:pt idx="8">
                  <c:v>9.3163430690765374E-3</c:v>
                </c:pt>
                <c:pt idx="9">
                  <c:v>1.2993901968002321E-2</c:v>
                </c:pt>
                <c:pt idx="10">
                  <c:v>1.9588388204574595E-2</c:v>
                </c:pt>
                <c:pt idx="11">
                  <c:v>2.293194293975832E-2</c:v>
                </c:pt>
                <c:pt idx="12">
                  <c:v>1.3138800859451297E-2</c:v>
                </c:pt>
              </c:numCache>
            </c:numRef>
          </c:val>
        </c:ser>
        <c:ser>
          <c:idx val="5"/>
          <c:order val="5"/>
          <c:tx>
            <c:strRef>
              <c:f>sinottiche!$G$68</c:f>
              <c:strCache>
                <c:ptCount val="1"/>
                <c:pt idx="0">
                  <c:v>Non saprei/non conosco il problema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sinottiche!$A$69:$A$81</c:f>
              <c:strCache>
                <c:ptCount val="13"/>
                <c:pt idx="0">
                  <c:v>L’INQUINAMENTO DELLE ACQUE (MARI, FIUMI, LAGHI ECC.)</c:v>
                </c:pt>
                <c:pt idx="1">
                  <c:v>IL PROBLEMA DELLO SMALTIMENTO DEI RIFIUTI</c:v>
                </c:pt>
                <c:pt idx="2">
                  <c:v>L’INQUINAMENTO DELL’ARIA</c:v>
                </c:pt>
                <c:pt idx="3">
                  <c:v>GLI INCIDENTI NUCLEARI E LA PRESENZA DI SOSTANZE RADIOATTIVE</c:v>
                </c:pt>
                <c:pt idx="4">
                  <c:v>IL SURRISCALDAMENTO DELLA TERRA, LO SCIOGLIMENTO DEI GHIACCIAI E L’AVANZAMENTO DEI DESERTI</c:v>
                </c:pt>
                <c:pt idx="5">
                  <c:v>IL DISBOSCAMENTO</c:v>
                </c:pt>
                <c:pt idx="6">
                  <c:v>LE EMISSIONI DI GAS SERRA E IL BUCO NELL’OZONO</c:v>
                </c:pt>
                <c:pt idx="7">
                  <c:v>L’ESAURIMENTO DELLE RISORSE IDRICHE</c:v>
                </c:pt>
                <c:pt idx="8">
                  <c:v>LE FONTI DI ENERGIA SEMPRE PIÙ SCARSE E PIÙ COSTOSE</c:v>
                </c:pt>
                <c:pt idx="9">
                  <c:v>PROBLEMI DI SALUTE (ALLERGIE, ASMA, TUMORI, ECC.)</c:v>
                </c:pt>
                <c:pt idx="10">
                  <c:v>EPIDEMIE CAUSATE DA NUOVI VIRUS </c:v>
                </c:pt>
                <c:pt idx="11">
                  <c:v>I DISASTRI AMBIENTALI (ES. IL RISCHIO DI INONDAZIONI, MAREMOTI, ALLUVIONI, L’EROSIONE DEL TERRENO E I MOVIMENTI SISMICI)</c:v>
                </c:pt>
                <c:pt idx="12">
                  <c:v>LE PIOGGE ACIDE</c:v>
                </c:pt>
              </c:strCache>
            </c:strRef>
          </c:cat>
          <c:val>
            <c:numRef>
              <c:f>sinottiche!$G$69:$G$81</c:f>
              <c:numCache>
                <c:formatCode>0.0%</c:formatCode>
                <c:ptCount val="13"/>
                <c:pt idx="0">
                  <c:v>1.2471143007278442E-2</c:v>
                </c:pt>
                <c:pt idx="1">
                  <c:v>8.0996119976043755E-3</c:v>
                </c:pt>
                <c:pt idx="2">
                  <c:v>1.0702532529830933E-2</c:v>
                </c:pt>
                <c:pt idx="3">
                  <c:v>1.3676296472549429E-2</c:v>
                </c:pt>
                <c:pt idx="4">
                  <c:v>9.4738727807998652E-3</c:v>
                </c:pt>
                <c:pt idx="5">
                  <c:v>9.3184483051300046E-3</c:v>
                </c:pt>
                <c:pt idx="6">
                  <c:v>1.3050739765167251E-2</c:v>
                </c:pt>
                <c:pt idx="7">
                  <c:v>1.0290288925170898E-2</c:v>
                </c:pt>
                <c:pt idx="8">
                  <c:v>1.6183435916900645E-2</c:v>
                </c:pt>
                <c:pt idx="9">
                  <c:v>1.2410798072814939E-2</c:v>
                </c:pt>
                <c:pt idx="10">
                  <c:v>9.7798097133636585E-3</c:v>
                </c:pt>
                <c:pt idx="11">
                  <c:v>9.5429891347885223E-3</c:v>
                </c:pt>
                <c:pt idx="12">
                  <c:v>2.1640481948852538E-2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117130368"/>
        <c:axId val="117131904"/>
        <c:axId val="0"/>
      </c:bar3DChart>
      <c:catAx>
        <c:axId val="11713036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sz="1000" b="1"/>
            </a:pPr>
            <a:endParaRPr lang="it-IT"/>
          </a:p>
        </c:txPr>
        <c:crossAx val="11713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131904"/>
        <c:scaling>
          <c:orientation val="minMax"/>
          <c:max val="1"/>
          <c:min val="0"/>
        </c:scaling>
        <c:delete val="1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one"/>
        <c:crossAx val="117130368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92575727323667922"/>
          <c:w val="0.88705886954636071"/>
          <c:h val="6.174730755275773E-2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7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FF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B8DEE8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93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00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tables!$F$346:$F$350</c:f>
              <c:strCache>
                <c:ptCount val="5"/>
                <c:pt idx="0">
                  <c:v>Per niente</c:v>
                </c:pt>
                <c:pt idx="1">
                  <c:v>Poco</c:v>
                </c:pt>
                <c:pt idx="2">
                  <c:v>Così così</c:v>
                </c:pt>
                <c:pt idx="3">
                  <c:v>Abbastanza</c:v>
                </c:pt>
                <c:pt idx="4">
                  <c:v>Molto</c:v>
                </c:pt>
              </c:strCache>
            </c:strRef>
          </c:cat>
          <c:val>
            <c:numRef>
              <c:f>tables!$G$346:$G$350</c:f>
              <c:numCache>
                <c:formatCode>0.0%</c:formatCode>
                <c:ptCount val="5"/>
                <c:pt idx="0">
                  <c:v>0.10900000000000004</c:v>
                </c:pt>
                <c:pt idx="1">
                  <c:v>0.26100000000000001</c:v>
                </c:pt>
                <c:pt idx="2">
                  <c:v>0.35400000000000015</c:v>
                </c:pt>
                <c:pt idx="3">
                  <c:v>0.23300000000000001</c:v>
                </c:pt>
                <c:pt idx="4">
                  <c:v>4.3000000000000003E-2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sinottiche!$F$88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sinottiche!$E$89:$E$90</c:f>
              <c:strCache>
                <c:ptCount val="2"/>
                <c:pt idx="0">
                  <c:v>"Ci credo"</c:v>
                </c:pt>
                <c:pt idx="1">
                  <c:v>"Deve avere sostegno della politica, delle Istituzioni"</c:v>
                </c:pt>
              </c:strCache>
            </c:strRef>
          </c:cat>
          <c:val>
            <c:numRef>
              <c:f>sinottiche!$F$89:$F$90</c:f>
              <c:numCache>
                <c:formatCode>0.0%</c:formatCode>
                <c:ptCount val="2"/>
                <c:pt idx="0">
                  <c:v>0.15800000000000008</c:v>
                </c:pt>
                <c:pt idx="1">
                  <c:v>0.48000000000000015</c:v>
                </c:pt>
              </c:numCache>
            </c:numRef>
          </c:val>
        </c:ser>
        <c:ser>
          <c:idx val="1"/>
          <c:order val="1"/>
          <c:tx>
            <c:strRef>
              <c:f>sinottiche!$G$88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sinottiche!$E$89:$E$90</c:f>
              <c:strCache>
                <c:ptCount val="2"/>
                <c:pt idx="0">
                  <c:v>"Ci credo"</c:v>
                </c:pt>
                <c:pt idx="1">
                  <c:v>"Deve avere sostegno della politica, delle Istituzioni"</c:v>
                </c:pt>
              </c:strCache>
            </c:strRef>
          </c:cat>
          <c:val>
            <c:numRef>
              <c:f>sinottiche!$G$89:$G$90</c:f>
              <c:numCache>
                <c:formatCode>0.0%</c:formatCode>
                <c:ptCount val="2"/>
                <c:pt idx="0">
                  <c:v>0.48900000000000021</c:v>
                </c:pt>
                <c:pt idx="1">
                  <c:v>0.2880000000000002</c:v>
                </c:pt>
              </c:numCache>
            </c:numRef>
          </c:val>
        </c:ser>
        <c:ser>
          <c:idx val="2"/>
          <c:order val="2"/>
          <c:tx>
            <c:strRef>
              <c:f>sinottiche!$H$88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sinottiche!$E$89:$E$90</c:f>
              <c:strCache>
                <c:ptCount val="2"/>
                <c:pt idx="0">
                  <c:v>"Ci credo"</c:v>
                </c:pt>
                <c:pt idx="1">
                  <c:v>"Deve avere sostegno della politica, delle Istituzioni"</c:v>
                </c:pt>
              </c:strCache>
            </c:strRef>
          </c:cat>
          <c:val>
            <c:numRef>
              <c:f>sinottiche!$H$89:$H$90</c:f>
              <c:numCache>
                <c:formatCode>0.0%</c:formatCode>
                <c:ptCount val="2"/>
                <c:pt idx="0">
                  <c:v>0.28400000000000014</c:v>
                </c:pt>
                <c:pt idx="1">
                  <c:v>0.18100000000000011</c:v>
                </c:pt>
              </c:numCache>
            </c:numRef>
          </c:val>
        </c:ser>
        <c:ser>
          <c:idx val="3"/>
          <c:order val="3"/>
          <c:tx>
            <c:strRef>
              <c:f>sinottiche!$I$88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sinottiche!$E$89:$E$90</c:f>
              <c:strCache>
                <c:ptCount val="2"/>
                <c:pt idx="0">
                  <c:v>"Ci credo"</c:v>
                </c:pt>
                <c:pt idx="1">
                  <c:v>"Deve avere sostegno della politica, delle Istituzioni"</c:v>
                </c:pt>
              </c:strCache>
            </c:strRef>
          </c:cat>
          <c:val>
            <c:numRef>
              <c:f>sinottiche!$I$89:$I$90</c:f>
              <c:numCache>
                <c:formatCode>0.0%</c:formatCode>
                <c:ptCount val="2"/>
                <c:pt idx="0">
                  <c:v>6.3E-2</c:v>
                </c:pt>
                <c:pt idx="1">
                  <c:v>3.7999999999999999E-2</c:v>
                </c:pt>
              </c:numCache>
            </c:numRef>
          </c:val>
        </c:ser>
        <c:ser>
          <c:idx val="4"/>
          <c:order val="4"/>
          <c:tx>
            <c:strRef>
              <c:f>sinottiche!$J$88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sinottiche!$E$89:$E$90</c:f>
              <c:strCache>
                <c:ptCount val="2"/>
                <c:pt idx="0">
                  <c:v>"Ci credo"</c:v>
                </c:pt>
                <c:pt idx="1">
                  <c:v>"Deve avere sostegno della politica, delle Istituzioni"</c:v>
                </c:pt>
              </c:strCache>
            </c:strRef>
          </c:cat>
          <c:val>
            <c:numRef>
              <c:f>sinottiche!$J$89:$J$90</c:f>
              <c:numCache>
                <c:formatCode>0.0%</c:formatCode>
                <c:ptCount val="2"/>
                <c:pt idx="0">
                  <c:v>6.0000000000000027E-3</c:v>
                </c:pt>
                <c:pt idx="1">
                  <c:v>1.3000000000000001E-2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997568"/>
        <c:axId val="119999104"/>
        <c:axId val="0"/>
      </c:bar3DChart>
      <c:catAx>
        <c:axId val="11999756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11999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999104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9997568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89849135756350096"/>
          <c:w val="0.88705886954636071"/>
          <c:h val="8.9013223225935981E-2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66"/>
        </c:manualLayout>
      </c:layout>
      <c:pie3DChart>
        <c:varyColors val="1"/>
        <c:ser>
          <c:idx val="0"/>
          <c:order val="0"/>
          <c:spPr>
            <a:gradFill>
              <a:gsLst>
                <a:gs pos="0">
                  <a:srgbClr val="006600"/>
                </a:gs>
                <a:gs pos="50000">
                  <a:srgbClr val="008000"/>
                </a:gs>
                <a:gs pos="100000">
                  <a:srgbClr val="92D050"/>
                </a:gs>
              </a:gsLst>
              <a:lin ang="2700000" scaled="1"/>
            </a:gradFill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37000">
                    <a:srgbClr val="FF0D0D"/>
                  </a:gs>
                  <a:gs pos="75000">
                    <a:srgbClr val="FFC000"/>
                  </a:gs>
                </a:gsLst>
                <a:lin ang="7800000" scaled="0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D347"/>
                  </a:gs>
                  <a:gs pos="50000">
                    <a:srgbClr val="B8FF71"/>
                  </a:gs>
                  <a:gs pos="100000">
                    <a:srgbClr val="83C937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006600"/>
                  </a:gs>
                  <a:gs pos="50000">
                    <a:srgbClr val="008000"/>
                  </a:gs>
                  <a:gs pos="100000">
                    <a:srgbClr val="92D050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ysClr val="window" lastClr="FFFFFF">
                  <a:lumMod val="65000"/>
                </a:sys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tables!$F$390:$F$392</c:f>
              <c:strCache>
                <c:ptCount val="3"/>
                <c:pt idx="0">
                  <c:v>No, non l’avevo mai sentita</c:v>
                </c:pt>
                <c:pt idx="1">
                  <c:v>L’avevo sentita ma non sapevo cosa significasse</c:v>
                </c:pt>
                <c:pt idx="2">
                  <c:v>Si, la conoscevo</c:v>
                </c:pt>
              </c:strCache>
            </c:strRef>
          </c:cat>
          <c:val>
            <c:numRef>
              <c:f>tables!$G$390:$G$392</c:f>
              <c:numCache>
                <c:formatCode>0.0%</c:formatCode>
                <c:ptCount val="3"/>
                <c:pt idx="0">
                  <c:v>0.63400000000000034</c:v>
                </c:pt>
                <c:pt idx="1">
                  <c:v>0.24200000000000008</c:v>
                </c:pt>
                <c:pt idx="2">
                  <c:v>0.125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sinottiche!$F$108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sinottiche!$E$109:$E$110</c:f>
              <c:strCache>
                <c:ptCount val="2"/>
                <c:pt idx="0">
                  <c:v>Io</c:v>
                </c:pt>
                <c:pt idx="1">
                  <c:v>La mia generazione</c:v>
                </c:pt>
              </c:strCache>
            </c:strRef>
          </c:cat>
          <c:val>
            <c:numRef>
              <c:f>sinottiche!$F$109:$F$110</c:f>
              <c:numCache>
                <c:formatCode>0.0%</c:formatCode>
                <c:ptCount val="2"/>
                <c:pt idx="0">
                  <c:v>7.9000000000000042E-2</c:v>
                </c:pt>
                <c:pt idx="1">
                  <c:v>1.8000000000000013E-2</c:v>
                </c:pt>
              </c:numCache>
            </c:numRef>
          </c:val>
        </c:ser>
        <c:ser>
          <c:idx val="1"/>
          <c:order val="1"/>
          <c:tx>
            <c:strRef>
              <c:f>sinottiche!$G$108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sinottiche!$E$109:$E$110</c:f>
              <c:strCache>
                <c:ptCount val="2"/>
                <c:pt idx="0">
                  <c:v>Io</c:v>
                </c:pt>
                <c:pt idx="1">
                  <c:v>La mia generazione</c:v>
                </c:pt>
              </c:strCache>
            </c:strRef>
          </c:cat>
          <c:val>
            <c:numRef>
              <c:f>sinottiche!$G$109:$G$110</c:f>
              <c:numCache>
                <c:formatCode>0.0%</c:formatCode>
                <c:ptCount val="2"/>
                <c:pt idx="0">
                  <c:v>0.29600000000000021</c:v>
                </c:pt>
                <c:pt idx="1">
                  <c:v>8.0000000000000043E-2</c:v>
                </c:pt>
              </c:numCache>
            </c:numRef>
          </c:val>
        </c:ser>
        <c:ser>
          <c:idx val="2"/>
          <c:order val="2"/>
          <c:tx>
            <c:strRef>
              <c:f>sinottiche!$H$108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sinottiche!$E$109:$E$110</c:f>
              <c:strCache>
                <c:ptCount val="2"/>
                <c:pt idx="0">
                  <c:v>Io</c:v>
                </c:pt>
                <c:pt idx="1">
                  <c:v>La mia generazione</c:v>
                </c:pt>
              </c:strCache>
            </c:strRef>
          </c:cat>
          <c:val>
            <c:numRef>
              <c:f>sinottiche!$H$109:$H$110</c:f>
              <c:numCache>
                <c:formatCode>0.0%</c:formatCode>
                <c:ptCount val="2"/>
                <c:pt idx="0">
                  <c:v>0.30200000000000021</c:v>
                </c:pt>
                <c:pt idx="1">
                  <c:v>0.21900000000000008</c:v>
                </c:pt>
              </c:numCache>
            </c:numRef>
          </c:val>
        </c:ser>
        <c:ser>
          <c:idx val="3"/>
          <c:order val="3"/>
          <c:tx>
            <c:strRef>
              <c:f>sinottiche!$I$108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sinottiche!$E$109:$E$110</c:f>
              <c:strCache>
                <c:ptCount val="2"/>
                <c:pt idx="0">
                  <c:v>Io</c:v>
                </c:pt>
                <c:pt idx="1">
                  <c:v>La mia generazione</c:v>
                </c:pt>
              </c:strCache>
            </c:strRef>
          </c:cat>
          <c:val>
            <c:numRef>
              <c:f>sinottiche!$I$109:$I$110</c:f>
              <c:numCache>
                <c:formatCode>0.0%</c:formatCode>
                <c:ptCount val="2"/>
                <c:pt idx="0">
                  <c:v>0.221</c:v>
                </c:pt>
                <c:pt idx="1">
                  <c:v>0.37500000000000017</c:v>
                </c:pt>
              </c:numCache>
            </c:numRef>
          </c:val>
        </c:ser>
        <c:ser>
          <c:idx val="4"/>
          <c:order val="4"/>
          <c:tx>
            <c:strRef>
              <c:f>sinottiche!$J$108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sinottiche!$E$109:$E$110</c:f>
              <c:strCache>
                <c:ptCount val="2"/>
                <c:pt idx="0">
                  <c:v>Io</c:v>
                </c:pt>
                <c:pt idx="1">
                  <c:v>La mia generazione</c:v>
                </c:pt>
              </c:strCache>
            </c:strRef>
          </c:cat>
          <c:val>
            <c:numRef>
              <c:f>sinottiche!$J$109:$J$110</c:f>
              <c:numCache>
                <c:formatCode>0.0%</c:formatCode>
                <c:ptCount val="2"/>
                <c:pt idx="0">
                  <c:v>0.10300000000000002</c:v>
                </c:pt>
                <c:pt idx="1">
                  <c:v>0.30800000000000016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0530048"/>
        <c:axId val="120531584"/>
        <c:axId val="0"/>
      </c:bar3DChart>
      <c:catAx>
        <c:axId val="1205300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12053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531584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0530048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89849135756350096"/>
          <c:w val="0.88705886954636071"/>
          <c:h val="8.9013223225935981E-2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7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FFC000"/>
                  </a:gs>
                  <a:gs pos="100000">
                    <a:srgbClr val="FF0000"/>
                  </a:gs>
                </a:gsLst>
                <a:lin ang="189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>
                <a:gsLst>
                  <a:gs pos="0">
                    <a:srgbClr val="008000"/>
                  </a:gs>
                  <a:gs pos="100000">
                    <a:srgbClr val="92D050"/>
                  </a:gs>
                </a:gsLst>
                <a:lin ang="18900000" scaled="1"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tables!$F$425:$F$426</c:f>
              <c:strCache>
                <c:ptCount val="2"/>
                <c:pt idx="0">
                  <c:v>No</c:v>
                </c:pt>
                <c:pt idx="1">
                  <c:v>Si</c:v>
                </c:pt>
              </c:strCache>
            </c:strRef>
          </c:cat>
          <c:val>
            <c:numRef>
              <c:f>tables!$G$425:$G$426</c:f>
              <c:numCache>
                <c:formatCode>0.0%</c:formatCode>
                <c:ptCount val="2"/>
                <c:pt idx="0">
                  <c:v>0.81299999999999994</c:v>
                </c:pt>
                <c:pt idx="1">
                  <c:v>0.18700000000000008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7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FF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B8DEE8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93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00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0"/>
              <c:layout>
                <c:manualLayout>
                  <c:x val="-4.0991737528936357E-3"/>
                  <c:y val="-0.1112013512674079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tables!$F$428:$F$432</c:f>
              <c:strCache>
                <c:ptCount val="5"/>
                <c:pt idx="0">
                  <c:v>Per niente</c:v>
                </c:pt>
                <c:pt idx="1">
                  <c:v>Poco</c:v>
                </c:pt>
                <c:pt idx="2">
                  <c:v>Così così</c:v>
                </c:pt>
                <c:pt idx="3">
                  <c:v>Abbastanza</c:v>
                </c:pt>
                <c:pt idx="4">
                  <c:v>Molto</c:v>
                </c:pt>
              </c:strCache>
            </c:strRef>
          </c:cat>
          <c:val>
            <c:numRef>
              <c:f>tables!$G$428:$G$432</c:f>
              <c:numCache>
                <c:formatCode>0.0%</c:formatCode>
                <c:ptCount val="5"/>
                <c:pt idx="0">
                  <c:v>1.4999999999999998E-2</c:v>
                </c:pt>
                <c:pt idx="1">
                  <c:v>2.7000000000000017E-2</c:v>
                </c:pt>
                <c:pt idx="2">
                  <c:v>6.8000000000000019E-2</c:v>
                </c:pt>
                <c:pt idx="3">
                  <c:v>0.30400000000000021</c:v>
                </c:pt>
                <c:pt idx="4">
                  <c:v>0.58599999999999997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5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0.47132772574737353"/>
          <c:y val="5.3596455535964559E-2"/>
          <c:w val="0.33814302634176296"/>
          <c:h val="0.92153804421538044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C66FF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solidFill>
                <a:srgbClr val="B8DEE8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tables!$F$442:$F$446</c:f>
              <c:strCache>
                <c:ptCount val="5"/>
                <c:pt idx="0">
                  <c:v>Sì, in famiglia</c:v>
                </c:pt>
                <c:pt idx="1">
                  <c:v>Sì, nella scuola primaria (elementare)</c:v>
                </c:pt>
                <c:pt idx="2">
                  <c:v>Sì, nella scuola secondaria di primo grado (medie inferiori)</c:v>
                </c:pt>
                <c:pt idx="3">
                  <c:v>Sì, nella scuola secondaria di secondo grado (medie superiori)</c:v>
                </c:pt>
                <c:pt idx="4">
                  <c:v>Sì, durante viaggi/soggiorni organizzati da diverse associazioni (WWF, Legambiente, ...)</c:v>
                </c:pt>
              </c:strCache>
            </c:strRef>
          </c:cat>
          <c:val>
            <c:numRef>
              <c:f>tables!$G$442:$G$446</c:f>
              <c:numCache>
                <c:formatCode>0.0%</c:formatCode>
                <c:ptCount val="5"/>
                <c:pt idx="0">
                  <c:v>0.53900000000000003</c:v>
                </c:pt>
                <c:pt idx="1">
                  <c:v>0.46700000000000008</c:v>
                </c:pt>
                <c:pt idx="2">
                  <c:v>0.37400000000000017</c:v>
                </c:pt>
                <c:pt idx="3">
                  <c:v>0.222</c:v>
                </c:pt>
                <c:pt idx="4">
                  <c:v>0.10700000000000004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0889728"/>
        <c:axId val="120891264"/>
        <c:axId val="0"/>
      </c:bar3DChart>
      <c:catAx>
        <c:axId val="12088972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208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891264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20889728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sinottiche!$B$125</c:f>
              <c:strCache>
                <c:ptCount val="1"/>
                <c:pt idx="0">
                  <c:v>Dom. 21a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sinottiche!$A$126:$A$134</c:f>
              <c:strCache>
                <c:ptCount val="9"/>
                <c:pt idx="0">
                  <c:v>familiari, amici, amiche</c:v>
                </c:pt>
                <c:pt idx="1">
                  <c:v>siti Internet/portali specializzati</c:v>
                </c:pt>
                <c:pt idx="2">
                  <c:v>trasmissioni tv</c:v>
                </c:pt>
                <c:pt idx="3">
                  <c:v>quotidiani</c:v>
                </c:pt>
                <c:pt idx="4">
                  <c:v>blogs, forums, social networks </c:v>
                </c:pt>
                <c:pt idx="5">
                  <c:v>riviste</c:v>
                </c:pt>
                <c:pt idx="6">
                  <c:v>eventi, manifestazioni</c:v>
                </c:pt>
                <c:pt idx="7">
                  <c:v>trasmissioni radio </c:v>
                </c:pt>
                <c:pt idx="8">
                  <c:v>nessuno</c:v>
                </c:pt>
              </c:strCache>
            </c:strRef>
          </c:cat>
          <c:val>
            <c:numRef>
              <c:f>sinottiche!$B$126:$B$134</c:f>
              <c:numCache>
                <c:formatCode>0.0%</c:formatCode>
                <c:ptCount val="9"/>
                <c:pt idx="0">
                  <c:v>0.65200000000000036</c:v>
                </c:pt>
                <c:pt idx="1">
                  <c:v>0.54799999999999993</c:v>
                </c:pt>
                <c:pt idx="2">
                  <c:v>0.51600000000000001</c:v>
                </c:pt>
                <c:pt idx="3">
                  <c:v>0.45500000000000002</c:v>
                </c:pt>
                <c:pt idx="4">
                  <c:v>0.42400000000000021</c:v>
                </c:pt>
                <c:pt idx="5">
                  <c:v>0.4170000000000002</c:v>
                </c:pt>
                <c:pt idx="6">
                  <c:v>0.30400000000000021</c:v>
                </c:pt>
                <c:pt idx="7">
                  <c:v>0.27500000000000002</c:v>
                </c:pt>
                <c:pt idx="8">
                  <c:v>9.3000000000000069E-2</c:v>
                </c:pt>
              </c:numCache>
            </c:numRef>
          </c:val>
        </c:ser>
        <c:ser>
          <c:idx val="1"/>
          <c:order val="1"/>
          <c:tx>
            <c:strRef>
              <c:f>sinottiche!$C$125</c:f>
              <c:strCache>
                <c:ptCount val="1"/>
                <c:pt idx="0">
                  <c:v>Dom. 21b</c:v>
                </c:pt>
              </c:strCache>
            </c:strRef>
          </c:tx>
          <c:spPr>
            <a:solidFill>
              <a:srgbClr val="00206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sinottiche!$A$126:$A$134</c:f>
              <c:strCache>
                <c:ptCount val="9"/>
                <c:pt idx="0">
                  <c:v>familiari, amici, amiche</c:v>
                </c:pt>
                <c:pt idx="1">
                  <c:v>siti Internet/portali specializzati</c:v>
                </c:pt>
                <c:pt idx="2">
                  <c:v>trasmissioni tv</c:v>
                </c:pt>
                <c:pt idx="3">
                  <c:v>quotidiani</c:v>
                </c:pt>
                <c:pt idx="4">
                  <c:v>blogs, forums, social networks </c:v>
                </c:pt>
                <c:pt idx="5">
                  <c:v>riviste</c:v>
                </c:pt>
                <c:pt idx="6">
                  <c:v>eventi, manifestazioni</c:v>
                </c:pt>
                <c:pt idx="7">
                  <c:v>trasmissioni radio </c:v>
                </c:pt>
                <c:pt idx="8">
                  <c:v>nessuno</c:v>
                </c:pt>
              </c:strCache>
            </c:strRef>
          </c:cat>
          <c:val>
            <c:numRef>
              <c:f>sinottiche!$C$126:$C$134</c:f>
              <c:numCache>
                <c:formatCode>0.0%</c:formatCode>
                <c:ptCount val="9"/>
                <c:pt idx="0">
                  <c:v>0.30300000000000021</c:v>
                </c:pt>
                <c:pt idx="1">
                  <c:v>0.49200000000000021</c:v>
                </c:pt>
                <c:pt idx="2">
                  <c:v>0.39500000000000024</c:v>
                </c:pt>
                <c:pt idx="3">
                  <c:v>0.39100000000000024</c:v>
                </c:pt>
                <c:pt idx="4">
                  <c:v>0.27500000000000002</c:v>
                </c:pt>
                <c:pt idx="5">
                  <c:v>0.35400000000000015</c:v>
                </c:pt>
                <c:pt idx="6">
                  <c:v>0.4160000000000002</c:v>
                </c:pt>
                <c:pt idx="7">
                  <c:v>0.27200000000000002</c:v>
                </c:pt>
                <c:pt idx="8">
                  <c:v>9.3000000000000069E-2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1189888"/>
        <c:axId val="121191424"/>
        <c:axId val="0"/>
      </c:bar3DChart>
      <c:catAx>
        <c:axId val="12118988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2119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191424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21189888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sinottiche!$B$150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sinottiche!$A$151:$A$160</c:f>
              <c:strCache>
                <c:ptCount val="10"/>
                <c:pt idx="0">
                  <c:v>ACCRESCE IL RISPETTO DELL’AMBIENTE E LA CULTURA ECOLOGICA DEGLI ITALIANI</c:v>
                </c:pt>
                <c:pt idx="1">
                  <c:v>È UN SEGNO DI CIVILTÀ, DI RESPONSABILITÀ SOCIALE</c:v>
                </c:pt>
                <c:pt idx="2">
                  <c:v>CONTRIBUISCE A RIDURRE L’INQUINAMENTO</c:v>
                </c:pt>
                <c:pt idx="3">
                  <c:v>EVITA LA DISPERSIONE NELL’AMBIENTE DI DIVERSI MATERIALI, A VOLTE DANNOSI</c:v>
                </c:pt>
                <c:pt idx="4">
                  <c:v>EVITA MOLTI SPRECHI</c:v>
                </c:pt>
                <c:pt idx="5">
                  <c:v>AIUTA A LASCIARE AI GIOVANI UN MONDO PIÙ PULITO</c:v>
                </c:pt>
                <c:pt idx="6">
                  <c:v>CONTRIBUISCE A RENDERE L’ITALIA UN PAESE PIÙ MODERNO E AVANZATO</c:v>
                </c:pt>
                <c:pt idx="7">
                  <c:v>AIUTA GLI INDIVIDUI A SENTIRSI MEMBRI RESPONSABILI DELLA COMUNITÀ</c:v>
                </c:pt>
                <c:pt idx="8">
                  <c:v>FUNZIONA BENE SOLO IN CERTE ZONE D’ITALIA</c:v>
                </c:pt>
                <c:pt idx="9">
                  <c:v>È UTILE PERCHÉ CREA DIVERSI POSTI DI LAVORO PER LE ATTIVITÀ DI RACCOLTA E RICICLO</c:v>
                </c:pt>
              </c:strCache>
            </c:strRef>
          </c:cat>
          <c:val>
            <c:numRef>
              <c:f>sinottiche!$B$151:$B$160</c:f>
              <c:numCache>
                <c:formatCode>0.0%</c:formatCode>
                <c:ptCount val="10"/>
                <c:pt idx="0">
                  <c:v>0.55595207214355524</c:v>
                </c:pt>
                <c:pt idx="1">
                  <c:v>0.60434345245361443</c:v>
                </c:pt>
                <c:pt idx="2">
                  <c:v>0.58434249877929656</c:v>
                </c:pt>
                <c:pt idx="3">
                  <c:v>0.55550827026367244</c:v>
                </c:pt>
                <c:pt idx="4">
                  <c:v>0.51998203277587951</c:v>
                </c:pt>
                <c:pt idx="5">
                  <c:v>0.52146926879882816</c:v>
                </c:pt>
                <c:pt idx="6">
                  <c:v>0.49501167297363308</c:v>
                </c:pt>
                <c:pt idx="7">
                  <c:v>0.41861690521240297</c:v>
                </c:pt>
                <c:pt idx="8">
                  <c:v>0.35042137145996144</c:v>
                </c:pt>
                <c:pt idx="9">
                  <c:v>0.361075134277344</c:v>
                </c:pt>
              </c:numCache>
            </c:numRef>
          </c:val>
        </c:ser>
        <c:ser>
          <c:idx val="1"/>
          <c:order val="1"/>
          <c:tx>
            <c:strRef>
              <c:f>sinottiche!$C$150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sinottiche!$A$151:$A$160</c:f>
              <c:strCache>
                <c:ptCount val="10"/>
                <c:pt idx="0">
                  <c:v>ACCRESCE IL RISPETTO DELL’AMBIENTE E LA CULTURA ECOLOGICA DEGLI ITALIANI</c:v>
                </c:pt>
                <c:pt idx="1">
                  <c:v>È UN SEGNO DI CIVILTÀ, DI RESPONSABILITÀ SOCIALE</c:v>
                </c:pt>
                <c:pt idx="2">
                  <c:v>CONTRIBUISCE A RIDURRE L’INQUINAMENTO</c:v>
                </c:pt>
                <c:pt idx="3">
                  <c:v>EVITA LA DISPERSIONE NELL’AMBIENTE DI DIVERSI MATERIALI, A VOLTE DANNOSI</c:v>
                </c:pt>
                <c:pt idx="4">
                  <c:v>EVITA MOLTI SPRECHI</c:v>
                </c:pt>
                <c:pt idx="5">
                  <c:v>AIUTA A LASCIARE AI GIOVANI UN MONDO PIÙ PULITO</c:v>
                </c:pt>
                <c:pt idx="6">
                  <c:v>CONTRIBUISCE A RENDERE L’ITALIA UN PAESE PIÙ MODERNO E AVANZATO</c:v>
                </c:pt>
                <c:pt idx="7">
                  <c:v>AIUTA GLI INDIVIDUI A SENTIRSI MEMBRI RESPONSABILI DELLA COMUNITÀ</c:v>
                </c:pt>
                <c:pt idx="8">
                  <c:v>FUNZIONA BENE SOLO IN CERTE ZONE D’ITALIA</c:v>
                </c:pt>
                <c:pt idx="9">
                  <c:v>È UTILE PERCHÉ CREA DIVERSI POSTI DI LAVORO PER LE ATTIVITÀ DI RACCOLTA E RICICLO</c:v>
                </c:pt>
              </c:strCache>
            </c:strRef>
          </c:cat>
          <c:val>
            <c:numRef>
              <c:f>sinottiche!$C$151:$C$160</c:f>
              <c:numCache>
                <c:formatCode>0.0%</c:formatCode>
                <c:ptCount val="10"/>
                <c:pt idx="0">
                  <c:v>0.34636909484863282</c:v>
                </c:pt>
                <c:pt idx="1">
                  <c:v>0.26999256134033234</c:v>
                </c:pt>
                <c:pt idx="2">
                  <c:v>0.27517559051513674</c:v>
                </c:pt>
                <c:pt idx="3">
                  <c:v>0.29791913986206098</c:v>
                </c:pt>
                <c:pt idx="4">
                  <c:v>0.31834640502929751</c:v>
                </c:pt>
                <c:pt idx="5">
                  <c:v>0.31549263000488315</c:v>
                </c:pt>
                <c:pt idx="6">
                  <c:v>0.31417028427124077</c:v>
                </c:pt>
                <c:pt idx="7">
                  <c:v>0.38781162261962943</c:v>
                </c:pt>
                <c:pt idx="8">
                  <c:v>0.42332664489746152</c:v>
                </c:pt>
                <c:pt idx="9">
                  <c:v>0.38395759582519562</c:v>
                </c:pt>
              </c:numCache>
            </c:numRef>
          </c:val>
        </c:ser>
        <c:ser>
          <c:idx val="2"/>
          <c:order val="2"/>
          <c:tx>
            <c:strRef>
              <c:f>sinottiche!$D$150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sinottiche!$A$151:$A$160</c:f>
              <c:strCache>
                <c:ptCount val="10"/>
                <c:pt idx="0">
                  <c:v>ACCRESCE IL RISPETTO DELL’AMBIENTE E LA CULTURA ECOLOGICA DEGLI ITALIANI</c:v>
                </c:pt>
                <c:pt idx="1">
                  <c:v>È UN SEGNO DI CIVILTÀ, DI RESPONSABILITÀ SOCIALE</c:v>
                </c:pt>
                <c:pt idx="2">
                  <c:v>CONTRIBUISCE A RIDURRE L’INQUINAMENTO</c:v>
                </c:pt>
                <c:pt idx="3">
                  <c:v>EVITA LA DISPERSIONE NELL’AMBIENTE DI DIVERSI MATERIALI, A VOLTE DANNOSI</c:v>
                </c:pt>
                <c:pt idx="4">
                  <c:v>EVITA MOLTI SPRECHI</c:v>
                </c:pt>
                <c:pt idx="5">
                  <c:v>AIUTA A LASCIARE AI GIOVANI UN MONDO PIÙ PULITO</c:v>
                </c:pt>
                <c:pt idx="6">
                  <c:v>CONTRIBUISCE A RENDERE L’ITALIA UN PAESE PIÙ MODERNO E AVANZATO</c:v>
                </c:pt>
                <c:pt idx="7">
                  <c:v>AIUTA GLI INDIVIDUI A SENTIRSI MEMBRI RESPONSABILI DELLA COMUNITÀ</c:v>
                </c:pt>
                <c:pt idx="8">
                  <c:v>FUNZIONA BENE SOLO IN CERTE ZONE D’ITALIA</c:v>
                </c:pt>
                <c:pt idx="9">
                  <c:v>È UTILE PERCHÉ CREA DIVERSI POSTI DI LAVORO PER LE ATTIVITÀ DI RACCOLTA E RICICLO</c:v>
                </c:pt>
              </c:strCache>
            </c:strRef>
          </c:cat>
          <c:val>
            <c:numRef>
              <c:f>sinottiche!$D$151:$D$160</c:f>
              <c:numCache>
                <c:formatCode>0.0%</c:formatCode>
                <c:ptCount val="10"/>
                <c:pt idx="0">
                  <c:v>6.842007160186768E-2</c:v>
                </c:pt>
                <c:pt idx="1">
                  <c:v>6.6588664054870669E-2</c:v>
                </c:pt>
                <c:pt idx="2">
                  <c:v>0.10498375892639167</c:v>
                </c:pt>
                <c:pt idx="3">
                  <c:v>8.3343276977539058E-2</c:v>
                </c:pt>
                <c:pt idx="4">
                  <c:v>9.3265523910522591E-2</c:v>
                </c:pt>
                <c:pt idx="5">
                  <c:v>0.11142912864685059</c:v>
                </c:pt>
                <c:pt idx="6">
                  <c:v>0.11840007781982415</c:v>
                </c:pt>
                <c:pt idx="7">
                  <c:v>0.14989404678344742</c:v>
                </c:pt>
                <c:pt idx="8">
                  <c:v>0.11051903724670405</c:v>
                </c:pt>
                <c:pt idx="9">
                  <c:v>0.17663476943969728</c:v>
                </c:pt>
              </c:numCache>
            </c:numRef>
          </c:val>
        </c:ser>
        <c:ser>
          <c:idx val="3"/>
          <c:order val="3"/>
          <c:tx>
            <c:strRef>
              <c:f>sinottiche!$E$150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sinottiche!$A$151:$A$160</c:f>
              <c:strCache>
                <c:ptCount val="10"/>
                <c:pt idx="0">
                  <c:v>ACCRESCE IL RISPETTO DELL’AMBIENTE E LA CULTURA ECOLOGICA DEGLI ITALIANI</c:v>
                </c:pt>
                <c:pt idx="1">
                  <c:v>È UN SEGNO DI CIVILTÀ, DI RESPONSABILITÀ SOCIALE</c:v>
                </c:pt>
                <c:pt idx="2">
                  <c:v>CONTRIBUISCE A RIDURRE L’INQUINAMENTO</c:v>
                </c:pt>
                <c:pt idx="3">
                  <c:v>EVITA LA DISPERSIONE NELL’AMBIENTE DI DIVERSI MATERIALI, A VOLTE DANNOSI</c:v>
                </c:pt>
                <c:pt idx="4">
                  <c:v>EVITA MOLTI SPRECHI</c:v>
                </c:pt>
                <c:pt idx="5">
                  <c:v>AIUTA A LASCIARE AI GIOVANI UN MONDO PIÙ PULITO</c:v>
                </c:pt>
                <c:pt idx="6">
                  <c:v>CONTRIBUISCE A RENDERE L’ITALIA UN PAESE PIÙ MODERNO E AVANZATO</c:v>
                </c:pt>
                <c:pt idx="7">
                  <c:v>AIUTA GLI INDIVIDUI A SENTIRSI MEMBRI RESPONSABILI DELLA COMUNITÀ</c:v>
                </c:pt>
                <c:pt idx="8">
                  <c:v>FUNZIONA BENE SOLO IN CERTE ZONE D’ITALIA</c:v>
                </c:pt>
                <c:pt idx="9">
                  <c:v>È UTILE PERCHÉ CREA DIVERSI POSTI DI LAVORO PER LE ATTIVITÀ DI RACCOLTA E RICICLO</c:v>
                </c:pt>
              </c:strCache>
            </c:strRef>
          </c:cat>
          <c:val>
            <c:numRef>
              <c:f>sinottiche!$E$151:$E$160</c:f>
              <c:numCache>
                <c:formatCode>0.0%</c:formatCode>
                <c:ptCount val="10"/>
                <c:pt idx="0">
                  <c:v>1.1591573953628543E-2</c:v>
                </c:pt>
                <c:pt idx="1">
                  <c:v>3.1705529689788819E-2</c:v>
                </c:pt>
                <c:pt idx="2">
                  <c:v>1.2805849313735979E-2</c:v>
                </c:pt>
                <c:pt idx="3">
                  <c:v>2.2438654899597166E-2</c:v>
                </c:pt>
                <c:pt idx="4">
                  <c:v>2.9988842010498049E-2</c:v>
                </c:pt>
                <c:pt idx="5">
                  <c:v>2.6761417388916051E-2</c:v>
                </c:pt>
                <c:pt idx="6">
                  <c:v>3.0588788986206053E-2</c:v>
                </c:pt>
                <c:pt idx="7">
                  <c:v>2.3081753253936771E-2</c:v>
                </c:pt>
                <c:pt idx="8">
                  <c:v>3.7981095314025916E-2</c:v>
                </c:pt>
                <c:pt idx="9">
                  <c:v>2.6310231685638431E-2</c:v>
                </c:pt>
              </c:numCache>
            </c:numRef>
          </c:val>
        </c:ser>
        <c:ser>
          <c:idx val="4"/>
          <c:order val="4"/>
          <c:tx>
            <c:strRef>
              <c:f>sinottiche!$F$150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sinottiche!$A$151:$A$160</c:f>
              <c:strCache>
                <c:ptCount val="10"/>
                <c:pt idx="0">
                  <c:v>ACCRESCE IL RISPETTO DELL’AMBIENTE E LA CULTURA ECOLOGICA DEGLI ITALIANI</c:v>
                </c:pt>
                <c:pt idx="1">
                  <c:v>È UN SEGNO DI CIVILTÀ, DI RESPONSABILITÀ SOCIALE</c:v>
                </c:pt>
                <c:pt idx="2">
                  <c:v>CONTRIBUISCE A RIDURRE L’INQUINAMENTO</c:v>
                </c:pt>
                <c:pt idx="3">
                  <c:v>EVITA LA DISPERSIONE NELL’AMBIENTE DI DIVERSI MATERIALI, A VOLTE DANNOSI</c:v>
                </c:pt>
                <c:pt idx="4">
                  <c:v>EVITA MOLTI SPRECHI</c:v>
                </c:pt>
                <c:pt idx="5">
                  <c:v>AIUTA A LASCIARE AI GIOVANI UN MONDO PIÙ PULITO</c:v>
                </c:pt>
                <c:pt idx="6">
                  <c:v>CONTRIBUISCE A RENDERE L’ITALIA UN PAESE PIÙ MODERNO E AVANZATO</c:v>
                </c:pt>
                <c:pt idx="7">
                  <c:v>AIUTA GLI INDIVIDUI A SENTIRSI MEMBRI RESPONSABILI DELLA COMUNITÀ</c:v>
                </c:pt>
                <c:pt idx="8">
                  <c:v>FUNZIONA BENE SOLO IN CERTE ZONE D’ITALIA</c:v>
                </c:pt>
                <c:pt idx="9">
                  <c:v>È UTILE PERCHÉ CREA DIVERSI POSTI DI LAVORO PER LE ATTIVITÀ DI RACCOLTA E RICICLO</c:v>
                </c:pt>
              </c:strCache>
            </c:strRef>
          </c:cat>
          <c:val>
            <c:numRef>
              <c:f>sinottiche!$F$151:$F$160</c:f>
              <c:numCache>
                <c:formatCode>0.0%</c:formatCode>
                <c:ptCount val="10"/>
                <c:pt idx="0">
                  <c:v>1.7667160034179688E-2</c:v>
                </c:pt>
                <c:pt idx="1">
                  <c:v>2.7369782924652111E-2</c:v>
                </c:pt>
                <c:pt idx="2">
                  <c:v>2.269231557846076E-2</c:v>
                </c:pt>
                <c:pt idx="3">
                  <c:v>4.0790662765502916E-2</c:v>
                </c:pt>
                <c:pt idx="4">
                  <c:v>3.8417196273803716E-2</c:v>
                </c:pt>
                <c:pt idx="5">
                  <c:v>2.4847557544708253E-2</c:v>
                </c:pt>
                <c:pt idx="6">
                  <c:v>4.1829166412353451E-2</c:v>
                </c:pt>
                <c:pt idx="7">
                  <c:v>2.0595664978027346E-2</c:v>
                </c:pt>
                <c:pt idx="8">
                  <c:v>7.7751855850219723E-2</c:v>
                </c:pt>
                <c:pt idx="9">
                  <c:v>5.2022271156311146E-2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121287040"/>
        <c:axId val="121288576"/>
        <c:axId val="0"/>
      </c:bar3DChart>
      <c:catAx>
        <c:axId val="12128704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sz="1000" b="1"/>
            </a:pPr>
            <a:endParaRPr lang="it-IT"/>
          </a:p>
        </c:txPr>
        <c:crossAx val="121288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288576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1287040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94253622796272285"/>
          <c:w val="0.88705886954636048"/>
          <c:h val="4.4968261074187631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508903694730482E-2"/>
          <c:y val="2.2105165027270147E-2"/>
          <c:w val="0.93021463278556682"/>
          <c:h val="0.599258304513306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tables!$H$5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FEFFFF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tables!$I$5:$R$5</c:f>
              <c:numCache>
                <c:formatCode>General</c:formatCode>
                <c:ptCount val="10"/>
                <c:pt idx="0" formatCode="0.0%">
                  <c:v>9.4000000000000028E-2</c:v>
                </c:pt>
                <c:pt idx="2" formatCode="0%">
                  <c:v>0.10900000000000004</c:v>
                </c:pt>
                <c:pt idx="3" formatCode="0%">
                  <c:v>7.6999999999999999E-2</c:v>
                </c:pt>
                <c:pt idx="5" formatCode="0%">
                  <c:v>4.4000000000000025E-2</c:v>
                </c:pt>
                <c:pt idx="6" formatCode="0%">
                  <c:v>8.2000000000000017E-2</c:v>
                </c:pt>
                <c:pt idx="7" formatCode="0%">
                  <c:v>9.9000000000000046E-2</c:v>
                </c:pt>
                <c:pt idx="8" formatCode="0%">
                  <c:v>0.127</c:v>
                </c:pt>
                <c:pt idx="9" formatCode="0%">
                  <c:v>0.11199999999999995</c:v>
                </c:pt>
              </c:numCache>
            </c:numRef>
          </c:val>
        </c:ser>
        <c:ser>
          <c:idx val="1"/>
          <c:order val="1"/>
          <c:tx>
            <c:strRef>
              <c:f>tables!$H$6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tables!$I$6:$R$6</c:f>
              <c:numCache>
                <c:formatCode>General</c:formatCode>
                <c:ptCount val="10"/>
                <c:pt idx="0" formatCode="0.0%">
                  <c:v>0.20600000000000004</c:v>
                </c:pt>
                <c:pt idx="2" formatCode="0%">
                  <c:v>0.19500000000000001</c:v>
                </c:pt>
                <c:pt idx="3" formatCode="0%">
                  <c:v>0.21800000000000008</c:v>
                </c:pt>
                <c:pt idx="5" formatCode="0%">
                  <c:v>0.221</c:v>
                </c:pt>
                <c:pt idx="6" formatCode="0%">
                  <c:v>0.3510000000000002</c:v>
                </c:pt>
                <c:pt idx="7" formatCode="0%">
                  <c:v>0.16700000000000001</c:v>
                </c:pt>
                <c:pt idx="8" formatCode="0%">
                  <c:v>0.21800000000000008</c:v>
                </c:pt>
                <c:pt idx="9" formatCode="0%">
                  <c:v>0.16500000000000001</c:v>
                </c:pt>
              </c:numCache>
            </c:numRef>
          </c:val>
        </c:ser>
        <c:ser>
          <c:idx val="2"/>
          <c:order val="2"/>
          <c:tx>
            <c:strRef>
              <c:f>tables!$H$7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tables!$I$7:$R$7</c:f>
              <c:numCache>
                <c:formatCode>General</c:formatCode>
                <c:ptCount val="10"/>
                <c:pt idx="0" formatCode="0.0%">
                  <c:v>0.33400000000000024</c:v>
                </c:pt>
                <c:pt idx="2" formatCode="0%">
                  <c:v>0.32900000000000024</c:v>
                </c:pt>
                <c:pt idx="3" formatCode="0%">
                  <c:v>0.33800000000000024</c:v>
                </c:pt>
                <c:pt idx="5" formatCode="0%">
                  <c:v>0.31400000000000017</c:v>
                </c:pt>
                <c:pt idx="6" formatCode="0%">
                  <c:v>0.32500000000000018</c:v>
                </c:pt>
                <c:pt idx="7" formatCode="0%">
                  <c:v>0.34200000000000008</c:v>
                </c:pt>
                <c:pt idx="8" formatCode="0%">
                  <c:v>0.31400000000000017</c:v>
                </c:pt>
                <c:pt idx="9" formatCode="0%">
                  <c:v>0.35300000000000015</c:v>
                </c:pt>
              </c:numCache>
            </c:numRef>
          </c:val>
        </c:ser>
        <c:ser>
          <c:idx val="3"/>
          <c:order val="3"/>
          <c:tx>
            <c:strRef>
              <c:f>tables!$H$8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3D05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b="0"/>
                    </a:pPr>
                    <a:r>
                      <a:rPr lang="en-US" b="0" dirty="0"/>
                      <a:t>38%</a:t>
                    </a: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tables!$I$8:$R$8</c:f>
              <c:numCache>
                <c:formatCode>General</c:formatCode>
                <c:ptCount val="10"/>
                <c:pt idx="0" formatCode="0.0%">
                  <c:v>0.30700000000000016</c:v>
                </c:pt>
                <c:pt idx="2" formatCode="0%">
                  <c:v>0.28400000000000014</c:v>
                </c:pt>
                <c:pt idx="3" formatCode="0%">
                  <c:v>0.33200000000000024</c:v>
                </c:pt>
                <c:pt idx="5" formatCode="0%">
                  <c:v>0.38200000000000017</c:v>
                </c:pt>
                <c:pt idx="6" formatCode="0%">
                  <c:v>0.19600000000000001</c:v>
                </c:pt>
                <c:pt idx="7" formatCode="0%">
                  <c:v>0.30300000000000021</c:v>
                </c:pt>
                <c:pt idx="8" formatCode="0%">
                  <c:v>0.26300000000000001</c:v>
                </c:pt>
                <c:pt idx="9" formatCode="0%">
                  <c:v>0.31700000000000017</c:v>
                </c:pt>
              </c:numCache>
            </c:numRef>
          </c:val>
        </c:ser>
        <c:ser>
          <c:idx val="4"/>
          <c:order val="4"/>
          <c:tx>
            <c:strRef>
              <c:f>tables!$H$9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FEFFFF"/>
                        </a:solidFill>
                      </a:defRPr>
                    </a:pPr>
                    <a:r>
                      <a:rPr lang="en-US" b="0" dirty="0"/>
                      <a:t>4%</a:t>
                    </a: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FEFFFF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tables!$I$9:$R$9</c:f>
              <c:numCache>
                <c:formatCode>General</c:formatCode>
                <c:ptCount val="10"/>
                <c:pt idx="0" formatCode="0.0%">
                  <c:v>5.9000000000000025E-2</c:v>
                </c:pt>
                <c:pt idx="2" formatCode="0%">
                  <c:v>8.2000000000000017E-2</c:v>
                </c:pt>
                <c:pt idx="3" formatCode="0%">
                  <c:v>3.4000000000000002E-2</c:v>
                </c:pt>
                <c:pt idx="5" formatCode="0%">
                  <c:v>3.9000000000000014E-2</c:v>
                </c:pt>
                <c:pt idx="6" formatCode="0%">
                  <c:v>4.5999999999999999E-2</c:v>
                </c:pt>
                <c:pt idx="7" formatCode="0%">
                  <c:v>8.9000000000000065E-2</c:v>
                </c:pt>
                <c:pt idx="8" formatCode="0%">
                  <c:v>7.8000000000000014E-2</c:v>
                </c:pt>
                <c:pt idx="9" formatCode="0%">
                  <c:v>5.3000000000000012E-2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18600832"/>
        <c:axId val="118602368"/>
      </c:barChart>
      <c:catAx>
        <c:axId val="118600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 sz="1100" b="1"/>
            </a:pPr>
            <a:endParaRPr lang="it-IT"/>
          </a:p>
        </c:txPr>
        <c:crossAx val="118602368"/>
        <c:crosses val="autoZero"/>
        <c:auto val="1"/>
        <c:lblAlgn val="ctr"/>
        <c:lblOffset val="100"/>
        <c:noMultiLvlLbl val="0"/>
      </c:catAx>
      <c:valAx>
        <c:axId val="11860236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18600832"/>
        <c:crosses val="autoZero"/>
        <c:crossBetween val="between"/>
        <c:majorUnit val="0.2"/>
        <c:minorUnit val="0.1"/>
      </c:valAx>
    </c:plotArea>
    <c:legend>
      <c:legendPos val="b"/>
      <c:layout>
        <c:manualLayout>
          <c:xMode val="edge"/>
          <c:yMode val="edge"/>
          <c:x val="7.9966619557170823E-3"/>
          <c:y val="0.77769007196405071"/>
          <c:w val="0.98537979675617471"/>
          <c:h val="0.20974513522855989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sinottiche!$B$150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sinottiche!$A$161:$A$169</c:f>
              <c:strCache>
                <c:ptCount val="9"/>
                <c:pt idx="0">
                  <c:v>È UTILE PERCHÉ VARI PRODOTTI FATTI CON MATERIALI RICICLATI FINISCONO COL COSTARE MENO</c:v>
                </c:pt>
                <c:pt idx="1">
                  <c:v>È UTILE PERCHÉ COSÌ LE CASE SONO PIÙ PULITE E ORDINATE</c:v>
                </c:pt>
                <c:pt idx="2">
                  <c:v>È POCO UTILE PERCHÉ I COMUNI NON SONO BEN ORGANIZZATI ED EFFICIENTI NELLA RACCOLTA DEI RIFIUTI</c:v>
                </c:pt>
                <c:pt idx="3">
                  <c:v>È UN CAOS PERCHÉ IN OGNI COMUNE CI SONO REGOLE, METODI E CONTENITORI DIVERSI PER LA RACCOLTA DIFFERENZIATA</c:v>
                </c:pt>
                <c:pt idx="4">
                  <c:v>È INUTILE PERCHÉ I RIFIUTI VENGONO RIMESSI TUTTI INSIEME NELLE DISCARICHE SENZA DISTINZIONI</c:v>
                </c:pt>
                <c:pt idx="5">
                  <c:v>È UN CAOS PERCHÉ NON SI CAPISCE COME VANNO DISTINTI E DIFFERENZIATI I MATERIALI</c:v>
                </c:pt>
                <c:pt idx="6">
                  <c:v>SERVE SOLO ALL’INDUSTRIA CHE OTTIENE MATERIE PRIME PAGANDO POCO O NIENTE</c:v>
                </c:pt>
                <c:pt idx="7">
                  <c:v>RICHIEDE TROPPO TEMPO</c:v>
                </c:pt>
                <c:pt idx="8">
                  <c:v>RICHIEDE TROPPA FATICA</c:v>
                </c:pt>
              </c:strCache>
            </c:strRef>
          </c:cat>
          <c:val>
            <c:numRef>
              <c:f>sinottiche!$B$161:$B$169</c:f>
              <c:numCache>
                <c:formatCode>0.0%</c:formatCode>
                <c:ptCount val="9"/>
                <c:pt idx="0">
                  <c:v>0.31926280975341842</c:v>
                </c:pt>
                <c:pt idx="1">
                  <c:v>0.31978170394897504</c:v>
                </c:pt>
                <c:pt idx="2">
                  <c:v>0.23564657211303711</c:v>
                </c:pt>
                <c:pt idx="3">
                  <c:v>0.21124002456665053</c:v>
                </c:pt>
                <c:pt idx="4">
                  <c:v>0.2093465232849121</c:v>
                </c:pt>
                <c:pt idx="5">
                  <c:v>0.15180895805358888</c:v>
                </c:pt>
                <c:pt idx="6">
                  <c:v>0.18108207702636733</c:v>
                </c:pt>
                <c:pt idx="7">
                  <c:v>0.14021878242492697</c:v>
                </c:pt>
                <c:pt idx="8">
                  <c:v>0.1115856075286866</c:v>
                </c:pt>
              </c:numCache>
            </c:numRef>
          </c:val>
        </c:ser>
        <c:ser>
          <c:idx val="1"/>
          <c:order val="1"/>
          <c:tx>
            <c:strRef>
              <c:f>sinottiche!$C$150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sinottiche!$A$161:$A$169</c:f>
              <c:strCache>
                <c:ptCount val="9"/>
                <c:pt idx="0">
                  <c:v>È UTILE PERCHÉ VARI PRODOTTI FATTI CON MATERIALI RICICLATI FINISCONO COL COSTARE MENO</c:v>
                </c:pt>
                <c:pt idx="1">
                  <c:v>È UTILE PERCHÉ COSÌ LE CASE SONO PIÙ PULITE E ORDINATE</c:v>
                </c:pt>
                <c:pt idx="2">
                  <c:v>È POCO UTILE PERCHÉ I COMUNI NON SONO BEN ORGANIZZATI ED EFFICIENTI NELLA RACCOLTA DEI RIFIUTI</c:v>
                </c:pt>
                <c:pt idx="3">
                  <c:v>È UN CAOS PERCHÉ IN OGNI COMUNE CI SONO REGOLE, METODI E CONTENITORI DIVERSI PER LA RACCOLTA DIFFERENZIATA</c:v>
                </c:pt>
                <c:pt idx="4">
                  <c:v>È INUTILE PERCHÉ I RIFIUTI VENGONO RIMESSI TUTTI INSIEME NELLE DISCARICHE SENZA DISTINZIONI</c:v>
                </c:pt>
                <c:pt idx="5">
                  <c:v>È UN CAOS PERCHÉ NON SI CAPISCE COME VANNO DISTINTI E DIFFERENZIATI I MATERIALI</c:v>
                </c:pt>
                <c:pt idx="6">
                  <c:v>SERVE SOLO ALL’INDUSTRIA CHE OTTIENE MATERIE PRIME PAGANDO POCO O NIENTE</c:v>
                </c:pt>
                <c:pt idx="7">
                  <c:v>RICHIEDE TROPPO TEMPO</c:v>
                </c:pt>
                <c:pt idx="8">
                  <c:v>RICHIEDE TROPPA FATICA</c:v>
                </c:pt>
              </c:strCache>
            </c:strRef>
          </c:cat>
          <c:val>
            <c:numRef>
              <c:f>sinottiche!$C$161:$C$169</c:f>
              <c:numCache>
                <c:formatCode>0.0%</c:formatCode>
                <c:ptCount val="9"/>
                <c:pt idx="0">
                  <c:v>0.42298809051513681</c:v>
                </c:pt>
                <c:pt idx="1">
                  <c:v>0.31879688262939482</c:v>
                </c:pt>
                <c:pt idx="2">
                  <c:v>0.30762491226196326</c:v>
                </c:pt>
                <c:pt idx="3">
                  <c:v>0.26872356414794957</c:v>
                </c:pt>
                <c:pt idx="4">
                  <c:v>0.23902345657348648</c:v>
                </c:pt>
                <c:pt idx="5">
                  <c:v>0.24710481643676771</c:v>
                </c:pt>
                <c:pt idx="6">
                  <c:v>0.19068996429443361</c:v>
                </c:pt>
                <c:pt idx="7">
                  <c:v>0.21196382522583021</c:v>
                </c:pt>
                <c:pt idx="8">
                  <c:v>0.16608308792114271</c:v>
                </c:pt>
              </c:numCache>
            </c:numRef>
          </c:val>
        </c:ser>
        <c:ser>
          <c:idx val="2"/>
          <c:order val="2"/>
          <c:tx>
            <c:strRef>
              <c:f>sinottiche!$D$150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sinottiche!$A$161:$A$169</c:f>
              <c:strCache>
                <c:ptCount val="9"/>
                <c:pt idx="0">
                  <c:v>È UTILE PERCHÉ VARI PRODOTTI FATTI CON MATERIALI RICICLATI FINISCONO COL COSTARE MENO</c:v>
                </c:pt>
                <c:pt idx="1">
                  <c:v>È UTILE PERCHÉ COSÌ LE CASE SONO PIÙ PULITE E ORDINATE</c:v>
                </c:pt>
                <c:pt idx="2">
                  <c:v>È POCO UTILE PERCHÉ I COMUNI NON SONO BEN ORGANIZZATI ED EFFICIENTI NELLA RACCOLTA DEI RIFIUTI</c:v>
                </c:pt>
                <c:pt idx="3">
                  <c:v>È UN CAOS PERCHÉ IN OGNI COMUNE CI SONO REGOLE, METODI E CONTENITORI DIVERSI PER LA RACCOLTA DIFFERENZIATA</c:v>
                </c:pt>
                <c:pt idx="4">
                  <c:v>È INUTILE PERCHÉ I RIFIUTI VENGONO RIMESSI TUTTI INSIEME NELLE DISCARICHE SENZA DISTINZIONI</c:v>
                </c:pt>
                <c:pt idx="5">
                  <c:v>È UN CAOS PERCHÉ NON SI CAPISCE COME VANNO DISTINTI E DIFFERENZIATI I MATERIALI</c:v>
                </c:pt>
                <c:pt idx="6">
                  <c:v>SERVE SOLO ALL’INDUSTRIA CHE OTTIENE MATERIE PRIME PAGANDO POCO O NIENTE</c:v>
                </c:pt>
                <c:pt idx="7">
                  <c:v>RICHIEDE TROPPO TEMPO</c:v>
                </c:pt>
                <c:pt idx="8">
                  <c:v>RICHIEDE TROPPA FATICA</c:v>
                </c:pt>
              </c:strCache>
            </c:strRef>
          </c:cat>
          <c:val>
            <c:numRef>
              <c:f>sinottiche!$D$161:$D$169</c:f>
              <c:numCache>
                <c:formatCode>0.0%</c:formatCode>
                <c:ptCount val="9"/>
                <c:pt idx="0">
                  <c:v>0.14933339118957534</c:v>
                </c:pt>
                <c:pt idx="1">
                  <c:v>0.22222288131713874</c:v>
                </c:pt>
                <c:pt idx="2">
                  <c:v>0.25061082839965865</c:v>
                </c:pt>
                <c:pt idx="3">
                  <c:v>0.22263231277465817</c:v>
                </c:pt>
                <c:pt idx="4">
                  <c:v>0.1857507705688477</c:v>
                </c:pt>
                <c:pt idx="5">
                  <c:v>0.23667243957519551</c:v>
                </c:pt>
                <c:pt idx="6">
                  <c:v>0.29485906600952178</c:v>
                </c:pt>
                <c:pt idx="7">
                  <c:v>0.25258853912353518</c:v>
                </c:pt>
                <c:pt idx="8">
                  <c:v>0.26475023269653275</c:v>
                </c:pt>
              </c:numCache>
            </c:numRef>
          </c:val>
        </c:ser>
        <c:ser>
          <c:idx val="3"/>
          <c:order val="3"/>
          <c:tx>
            <c:strRef>
              <c:f>sinottiche!$E$150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sinottiche!$A$161:$A$169</c:f>
              <c:strCache>
                <c:ptCount val="9"/>
                <c:pt idx="0">
                  <c:v>È UTILE PERCHÉ VARI PRODOTTI FATTI CON MATERIALI RICICLATI FINISCONO COL COSTARE MENO</c:v>
                </c:pt>
                <c:pt idx="1">
                  <c:v>È UTILE PERCHÉ COSÌ LE CASE SONO PIÙ PULITE E ORDINATE</c:v>
                </c:pt>
                <c:pt idx="2">
                  <c:v>È POCO UTILE PERCHÉ I COMUNI NON SONO BEN ORGANIZZATI ED EFFICIENTI NELLA RACCOLTA DEI RIFIUTI</c:v>
                </c:pt>
                <c:pt idx="3">
                  <c:v>È UN CAOS PERCHÉ IN OGNI COMUNE CI SONO REGOLE, METODI E CONTENITORI DIVERSI PER LA RACCOLTA DIFFERENZIATA</c:v>
                </c:pt>
                <c:pt idx="4">
                  <c:v>È INUTILE PERCHÉ I RIFIUTI VENGONO RIMESSI TUTTI INSIEME NELLE DISCARICHE SENZA DISTINZIONI</c:v>
                </c:pt>
                <c:pt idx="5">
                  <c:v>È UN CAOS PERCHÉ NON SI CAPISCE COME VANNO DISTINTI E DIFFERENZIATI I MATERIALI</c:v>
                </c:pt>
                <c:pt idx="6">
                  <c:v>SERVE SOLO ALL’INDUSTRIA CHE OTTIENE MATERIE PRIME PAGANDO POCO O NIENTE</c:v>
                </c:pt>
                <c:pt idx="7">
                  <c:v>RICHIEDE TROPPO TEMPO</c:v>
                </c:pt>
                <c:pt idx="8">
                  <c:v>RICHIEDE TROPPA FATICA</c:v>
                </c:pt>
              </c:strCache>
            </c:strRef>
          </c:cat>
          <c:val>
            <c:numRef>
              <c:f>sinottiche!$E$161:$E$169</c:f>
              <c:numCache>
                <c:formatCode>0.0%</c:formatCode>
                <c:ptCount val="9"/>
                <c:pt idx="0">
                  <c:v>5.0377507209777829E-2</c:v>
                </c:pt>
                <c:pt idx="1">
                  <c:v>0.1044395923614502</c:v>
                </c:pt>
                <c:pt idx="2">
                  <c:v>0.14848715782165542</c:v>
                </c:pt>
                <c:pt idx="3">
                  <c:v>0.24218807220458966</c:v>
                </c:pt>
                <c:pt idx="4">
                  <c:v>0.24875905990600591</c:v>
                </c:pt>
                <c:pt idx="5">
                  <c:v>0.31606309890747103</c:v>
                </c:pt>
                <c:pt idx="6">
                  <c:v>0.22905876159667971</c:v>
                </c:pt>
                <c:pt idx="7">
                  <c:v>0.36047412872314483</c:v>
                </c:pt>
                <c:pt idx="8">
                  <c:v>0.41899089813232432</c:v>
                </c:pt>
              </c:numCache>
            </c:numRef>
          </c:val>
        </c:ser>
        <c:ser>
          <c:idx val="4"/>
          <c:order val="4"/>
          <c:tx>
            <c:strRef>
              <c:f>sinottiche!$F$150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1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sinottiche!$A$161:$A$169</c:f>
              <c:strCache>
                <c:ptCount val="9"/>
                <c:pt idx="0">
                  <c:v>È UTILE PERCHÉ VARI PRODOTTI FATTI CON MATERIALI RICICLATI FINISCONO COL COSTARE MENO</c:v>
                </c:pt>
                <c:pt idx="1">
                  <c:v>È UTILE PERCHÉ COSÌ LE CASE SONO PIÙ PULITE E ORDINATE</c:v>
                </c:pt>
                <c:pt idx="2">
                  <c:v>È POCO UTILE PERCHÉ I COMUNI NON SONO BEN ORGANIZZATI ED EFFICIENTI NELLA RACCOLTA DEI RIFIUTI</c:v>
                </c:pt>
                <c:pt idx="3">
                  <c:v>È UN CAOS PERCHÉ IN OGNI COMUNE CI SONO REGOLE, METODI E CONTENITORI DIVERSI PER LA RACCOLTA DIFFERENZIATA</c:v>
                </c:pt>
                <c:pt idx="4">
                  <c:v>È INUTILE PERCHÉ I RIFIUTI VENGONO RIMESSI TUTTI INSIEME NELLE DISCARICHE SENZA DISTINZIONI</c:v>
                </c:pt>
                <c:pt idx="5">
                  <c:v>È UN CAOS PERCHÉ NON SI CAPISCE COME VANNO DISTINTI E DIFFERENZIATI I MATERIALI</c:v>
                </c:pt>
                <c:pt idx="6">
                  <c:v>SERVE SOLO ALL’INDUSTRIA CHE OTTIENE MATERIE PRIME PAGANDO POCO O NIENTE</c:v>
                </c:pt>
                <c:pt idx="7">
                  <c:v>RICHIEDE TROPPO TEMPO</c:v>
                </c:pt>
                <c:pt idx="8">
                  <c:v>RICHIEDE TROPPA FATICA</c:v>
                </c:pt>
              </c:strCache>
            </c:strRef>
          </c:cat>
          <c:val>
            <c:numRef>
              <c:f>sinottiche!$F$161:$F$169</c:f>
              <c:numCache>
                <c:formatCode>0.0%</c:formatCode>
                <c:ptCount val="9"/>
                <c:pt idx="0">
                  <c:v>5.8038215637207027E-2</c:v>
                </c:pt>
                <c:pt idx="1">
                  <c:v>3.4758934974670412E-2</c:v>
                </c:pt>
                <c:pt idx="2">
                  <c:v>5.7630534172058122E-2</c:v>
                </c:pt>
                <c:pt idx="3">
                  <c:v>5.5216016769409175E-2</c:v>
                </c:pt>
                <c:pt idx="4">
                  <c:v>0.11712018966674806</c:v>
                </c:pt>
                <c:pt idx="5">
                  <c:v>4.8350677490234424E-2</c:v>
                </c:pt>
                <c:pt idx="6">
                  <c:v>0.10431013107299805</c:v>
                </c:pt>
                <c:pt idx="7">
                  <c:v>3.4754724502563478E-2</c:v>
                </c:pt>
                <c:pt idx="8">
                  <c:v>3.8590164184570314E-2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120983936"/>
        <c:axId val="120985472"/>
        <c:axId val="0"/>
      </c:bar3DChart>
      <c:catAx>
        <c:axId val="12098393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sz="1000" b="1"/>
            </a:pPr>
            <a:endParaRPr lang="it-IT"/>
          </a:p>
        </c:txPr>
        <c:crossAx val="12098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98547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0983936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94253622796272285"/>
          <c:w val="0.88705886954636048"/>
          <c:h val="4.4968261074187631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1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00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B8DEE8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00B0F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93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5"/>
            <c:bubble3D val="0"/>
            <c:spPr>
              <a:solidFill>
                <a:srgbClr val="B45A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6"/>
            <c:bubble3D val="0"/>
            <c:spPr>
              <a:solidFill>
                <a:srgbClr val="B400B4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7"/>
            <c:bubble3D val="0"/>
            <c:spPr>
              <a:solidFill>
                <a:sysClr val="window" lastClr="FFFFFF">
                  <a:lumMod val="65000"/>
                </a:sys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3"/>
              <c:layout>
                <c:manualLayout>
                  <c:x val="-2.8694216270255406E-2"/>
                  <c:y val="6.294416109475921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10247934382234065"/>
                  <c:y val="-5.035532887580738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8.3349866308837256E-2"/>
                  <c:y val="-0.1195939060800425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"eviti multe"
4.4%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1.7763086262539078E-2"/>
                  <c:y val="-0.1132994899705665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2.0495868764468173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tables!$F$790:$F$797</c:f>
              <c:strCache>
                <c:ptCount val="8"/>
                <c:pt idx="0">
                  <c:v>"è un modo per rispettare l’ambiente"</c:v>
                </c:pt>
                <c:pt idx="1">
                  <c:v>"non ti costa fatica"</c:v>
                </c:pt>
                <c:pt idx="2">
                  <c:v>"è un dovere civile"</c:v>
                </c:pt>
                <c:pt idx="3">
                  <c:v>"il Comune ci guadagna e la tua famiglia paga meno tasse"</c:v>
                </c:pt>
                <c:pt idx="4">
                  <c:v>"se la fai eviti che si taglino gli alberi"</c:v>
                </c:pt>
                <c:pt idx="5">
                  <c:v>"eviti multe"</c:v>
                </c:pt>
                <c:pt idx="6">
                  <c:v>"è un obbligo di legge"</c:v>
                </c:pt>
                <c:pt idx="7">
                  <c:v>altro</c:v>
                </c:pt>
              </c:strCache>
            </c:strRef>
          </c:cat>
          <c:val>
            <c:numRef>
              <c:f>tables!$G$790:$G$797</c:f>
              <c:numCache>
                <c:formatCode>0.0%</c:formatCode>
                <c:ptCount val="8"/>
                <c:pt idx="0">
                  <c:v>0.30900000000000027</c:v>
                </c:pt>
                <c:pt idx="1">
                  <c:v>0.20600000000000004</c:v>
                </c:pt>
                <c:pt idx="2">
                  <c:v>0.18700000000000014</c:v>
                </c:pt>
                <c:pt idx="3">
                  <c:v>0.10199999999999998</c:v>
                </c:pt>
                <c:pt idx="4">
                  <c:v>9.300000000000011E-2</c:v>
                </c:pt>
                <c:pt idx="5">
                  <c:v>4.4000000000000032E-2</c:v>
                </c:pt>
                <c:pt idx="6">
                  <c:v>3.6000000000000011E-2</c:v>
                </c:pt>
                <c:pt idx="7">
                  <c:v>2.3E-2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0.23336471798835035"/>
          <c:y val="0.23116695281714741"/>
          <c:w val="0.51995296814948233"/>
          <c:h val="0.52064629012871066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C00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81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FF99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CBF33"/>
                  </a:gs>
                  <a:gs pos="50000">
                    <a:srgbClr val="92D050"/>
                  </a:gs>
                  <a:gs pos="100000">
                    <a:srgbClr val="B4DE86"/>
                  </a:gs>
                </a:gsLst>
                <a:lin ang="108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004800"/>
                  </a:gs>
                  <a:gs pos="50000">
                    <a:srgbClr val="007600"/>
                  </a:gs>
                  <a:gs pos="100000">
                    <a:srgbClr val="7EC234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61000">
                    <a:sysClr val="window" lastClr="FFFFFF">
                      <a:lumMod val="50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54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0"/>
              <c:layout>
                <c:manualLayout>
                  <c:x val="-3.2793390023149065E-2"/>
                  <c:y val="-1.9232715934311928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tables!$F$518:$F$521</c:f>
              <c:strCache>
                <c:ptCount val="4"/>
                <c:pt idx="0">
                  <c:v>Mai</c:v>
                </c:pt>
                <c:pt idx="1">
                  <c:v>Solo qualche volta</c:v>
                </c:pt>
                <c:pt idx="2">
                  <c:v>Spesso ma non sempre</c:v>
                </c:pt>
                <c:pt idx="3">
                  <c:v>Sempre</c:v>
                </c:pt>
              </c:strCache>
            </c:strRef>
          </c:cat>
          <c:val>
            <c:numRef>
              <c:f>tables!$G$518:$G$521</c:f>
              <c:numCache>
                <c:formatCode>0.0%</c:formatCode>
                <c:ptCount val="4"/>
                <c:pt idx="0">
                  <c:v>5.1000000000000004E-2</c:v>
                </c:pt>
                <c:pt idx="1">
                  <c:v>5.9000000000000025E-2</c:v>
                </c:pt>
                <c:pt idx="2">
                  <c:v>0.25900000000000001</c:v>
                </c:pt>
                <c:pt idx="3">
                  <c:v>0.63100000000000034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0.23336471798835035"/>
          <c:y val="0.23116695281714741"/>
          <c:w val="0.51995296814948233"/>
          <c:h val="0.52064629012871066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C00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81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33000">
                    <a:srgbClr val="FFFF99"/>
                  </a:gs>
                  <a:gs pos="78000">
                    <a:srgbClr val="9BBB59">
                      <a:lumMod val="40000"/>
                      <a:lumOff val="60000"/>
                    </a:srgbClr>
                  </a:gs>
                </a:gsLst>
                <a:lin ang="81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CBF33"/>
                  </a:gs>
                  <a:gs pos="50000">
                    <a:srgbClr val="92D050"/>
                  </a:gs>
                  <a:gs pos="100000">
                    <a:srgbClr val="B4DE86"/>
                  </a:gs>
                </a:gsLst>
                <a:lin ang="108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004800"/>
                  </a:gs>
                  <a:gs pos="50000">
                    <a:srgbClr val="007600"/>
                  </a:gs>
                  <a:gs pos="100000">
                    <a:srgbClr val="7EC234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61000">
                    <a:sysClr val="window" lastClr="FFFFFF">
                      <a:lumMod val="50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54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tables!$F$753:$F$756</c:f>
              <c:strCache>
                <c:ptCount val="4"/>
                <c:pt idx="0">
                  <c:v>Mai</c:v>
                </c:pt>
                <c:pt idx="1">
                  <c:v>Solo qualche volta</c:v>
                </c:pt>
                <c:pt idx="2">
                  <c:v>Spesso ma non sempre</c:v>
                </c:pt>
                <c:pt idx="3">
                  <c:v>Sempre, ogni volta che usiamo prodotti imballati in carta/cartone</c:v>
                </c:pt>
              </c:strCache>
            </c:strRef>
          </c:cat>
          <c:val>
            <c:numRef>
              <c:f>tables!$G$753:$G$756</c:f>
              <c:numCache>
                <c:formatCode>0.0%</c:formatCode>
                <c:ptCount val="4"/>
                <c:pt idx="0">
                  <c:v>4.7000000000000014E-2</c:v>
                </c:pt>
                <c:pt idx="1">
                  <c:v>8.9000000000000065E-2</c:v>
                </c:pt>
                <c:pt idx="2">
                  <c:v>0.21200000000000008</c:v>
                </c:pt>
                <c:pt idx="3">
                  <c:v>0.65100000000000025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7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FFC000"/>
                  </a:gs>
                  <a:gs pos="100000">
                    <a:srgbClr val="FF0000"/>
                  </a:gs>
                </a:gsLst>
                <a:lin ang="189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>
                <a:gsLst>
                  <a:gs pos="0">
                    <a:srgbClr val="008000"/>
                  </a:gs>
                  <a:gs pos="100000">
                    <a:srgbClr val="92D050"/>
                  </a:gs>
                </a:gsLst>
                <a:lin ang="18900000" scaled="1"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tables!$F$766:$F$767</c:f>
              <c:strCache>
                <c:ptCount val="2"/>
                <c:pt idx="0">
                  <c:v>No</c:v>
                </c:pt>
                <c:pt idx="1">
                  <c:v>Sì</c:v>
                </c:pt>
              </c:strCache>
            </c:strRef>
          </c:cat>
          <c:val>
            <c:numRef>
              <c:f>tables!$G$766:$G$767</c:f>
              <c:numCache>
                <c:formatCode>0.0%</c:formatCode>
                <c:ptCount val="2"/>
                <c:pt idx="0">
                  <c:v>0.32900000000000024</c:v>
                </c:pt>
                <c:pt idx="1">
                  <c:v>0.67100000000000026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3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5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6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7"/>
            <c:invertIfNegative val="0"/>
            <c:bubble3D val="0"/>
            <c:spPr>
              <a:solidFill>
                <a:srgbClr val="0066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tables!$F$769:$F$781</c:f>
              <c:strCache>
                <c:ptCount val="13"/>
                <c:pt idx="0">
                  <c:v>Carta (es. giornali, riviste, libri, quaderni, ecc)</c:v>
                </c:pt>
                <c:pt idx="1">
                  <c:v>Scatole/scatoloni da imballaggio</c:v>
                </c:pt>
                <c:pt idx="2">
                  <c:v>Biglietti dell’autobus, del treno</c:v>
                </c:pt>
                <c:pt idx="3">
                  <c:v>Confezioni di prodotti alimentari (es. riso, pasta, sale)</c:v>
                </c:pt>
                <c:pt idx="4">
                  <c:v>Scontrini</c:v>
                </c:pt>
                <c:pt idx="5">
                  <c:v>Cartone della pizza</c:v>
                </c:pt>
                <c:pt idx="6">
                  <c:v>Cartoni per bevande</c:v>
                </c:pt>
                <c:pt idx="7">
                  <c:v>Confezioni per prodotti per l’igiene personale (es. dentifricio)</c:v>
                </c:pt>
                <c:pt idx="8">
                  <c:v>Carta forno</c:v>
                </c:pt>
                <c:pt idx="9">
                  <c:v>Tovaglioli di carta usati</c:v>
                </c:pt>
                <c:pt idx="10">
                  <c:v>Fazzoletti di carta usati</c:v>
                </c:pt>
                <c:pt idx="11">
                  <c:v>Carta oleata per affettati</c:v>
                </c:pt>
                <c:pt idx="12">
                  <c:v>Nessuno di questi</c:v>
                </c:pt>
              </c:strCache>
            </c:strRef>
          </c:cat>
          <c:val>
            <c:numRef>
              <c:f>tables!$G$769:$G$781</c:f>
              <c:numCache>
                <c:formatCode>0.0%</c:formatCode>
                <c:ptCount val="13"/>
                <c:pt idx="0">
                  <c:v>0.85800000000000032</c:v>
                </c:pt>
                <c:pt idx="1">
                  <c:v>0.82600000000000029</c:v>
                </c:pt>
                <c:pt idx="2">
                  <c:v>0.6750000000000006</c:v>
                </c:pt>
                <c:pt idx="3">
                  <c:v>0.62400000000000033</c:v>
                </c:pt>
                <c:pt idx="4">
                  <c:v>0.59499999999999997</c:v>
                </c:pt>
                <c:pt idx="5">
                  <c:v>0.48500000000000021</c:v>
                </c:pt>
                <c:pt idx="6">
                  <c:v>0.43900000000000017</c:v>
                </c:pt>
                <c:pt idx="7">
                  <c:v>0.37100000000000016</c:v>
                </c:pt>
                <c:pt idx="8">
                  <c:v>0.24600000000000011</c:v>
                </c:pt>
                <c:pt idx="9">
                  <c:v>0.2080000000000001</c:v>
                </c:pt>
                <c:pt idx="10">
                  <c:v>0.19900000000000001</c:v>
                </c:pt>
                <c:pt idx="11">
                  <c:v>7.0000000000000021E-2</c:v>
                </c:pt>
                <c:pt idx="12">
                  <c:v>1.7000000000000001E-2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1700736"/>
        <c:axId val="121702272"/>
        <c:axId val="0"/>
      </c:bar3DChart>
      <c:catAx>
        <c:axId val="12170073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2170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70227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2170073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1"/>
      <c:txPr>
        <a:bodyPr/>
        <a:lstStyle/>
        <a:p>
          <a:pPr>
            <a:defRPr sz="1600" u="sng">
              <a:solidFill>
                <a:srgbClr val="C00000"/>
              </a:solidFill>
              <a:latin typeface="Bookman Old Style" panose="02050604050505020204" pitchFamily="18" charset="0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5.8876209704556162E-2"/>
          <c:y val="0.21065774135346541"/>
          <c:w val="0.93021463278556682"/>
          <c:h val="0.599258304513306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tables!$H$788</c:f>
              <c:strCache>
                <c:ptCount val="1"/>
                <c:pt idx="0">
                  <c:v>Almeno un errore</c:v>
                </c:pt>
              </c:strCache>
            </c:strRef>
          </c:tx>
          <c:spPr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FF0000"/>
                  </a:gs>
                </a:gsLst>
                <a:lin ang="1800000" scaled="0"/>
                <a:tileRect/>
              </a:gra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B4E0EA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rgbClr val="FFBDBD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solidFill>
                <a:srgbClr val="93D05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solidFill>
                <a:srgbClr val="B45A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invertIfNegative val="0"/>
            <c:bubble3D val="0"/>
            <c:spPr>
              <a:solidFill>
                <a:srgbClr val="A6BFDE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invertIfNegative val="0"/>
            <c:bubble3D val="0"/>
            <c:spPr>
              <a:solidFill>
                <a:srgbClr val="2E507A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invertIfNegative val="0"/>
            <c:bubble3D val="0"/>
            <c:spPr>
              <a:solidFill>
                <a:srgbClr val="8FCE4A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4"/>
            <c:invertIfNegative val="0"/>
            <c:bubble3D val="0"/>
            <c:spPr>
              <a:solidFill>
                <a:srgbClr val="F2B8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5"/>
            <c:invertIfNegative val="0"/>
            <c:bubble3D val="0"/>
            <c:spPr>
              <a:solidFill>
                <a:srgbClr val="C75F09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7"/>
            <c:invertIfNegative val="0"/>
            <c:bubble3D val="0"/>
            <c:spPr>
              <a:solidFill>
                <a:srgbClr val="F86F08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8"/>
            <c:invertIfNegative val="0"/>
            <c:bubble3D val="0"/>
            <c:spPr>
              <a:solidFill>
                <a:srgbClr val="92CE5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9"/>
            <c:invertIfNegative val="0"/>
            <c:bubble3D val="0"/>
            <c:spPr>
              <a:solidFill>
                <a:srgbClr val="0068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0"/>
            <c:invertIfNegative val="0"/>
            <c:bubble3D val="0"/>
            <c:spPr>
              <a:solidFill>
                <a:srgbClr val="F2DBDB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1"/>
            <c:invertIfNegative val="0"/>
            <c:bubble3D val="0"/>
            <c:spPr>
              <a:solidFill>
                <a:srgbClr val="C001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2"/>
            <c:invertIfNegative val="0"/>
            <c:bubble3D val="0"/>
            <c:spPr>
              <a:solidFill>
                <a:srgbClr val="C4D69B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3"/>
            <c:invertIfNegative val="0"/>
            <c:bubble3D val="0"/>
            <c:spPr>
              <a:solidFill>
                <a:srgbClr val="016800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900">
                    <a:latin typeface="Bookman Old Style" pitchFamily="18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tables!$I$788:$R$788</c:f>
              <c:numCache>
                <c:formatCode>General</c:formatCode>
                <c:ptCount val="10"/>
                <c:pt idx="0" formatCode="0.0%">
                  <c:v>0.81</c:v>
                </c:pt>
                <c:pt idx="2" formatCode="0%">
                  <c:v>0.83700000000000041</c:v>
                </c:pt>
                <c:pt idx="3" formatCode="0%">
                  <c:v>0.78</c:v>
                </c:pt>
                <c:pt idx="5" formatCode="0%">
                  <c:v>0.81400000000000039</c:v>
                </c:pt>
                <c:pt idx="6" formatCode="0%">
                  <c:v>0.83700000000000041</c:v>
                </c:pt>
                <c:pt idx="7" formatCode="0%">
                  <c:v>0.86600000000000033</c:v>
                </c:pt>
                <c:pt idx="8" formatCode="0%">
                  <c:v>0.78799999999999992</c:v>
                </c:pt>
                <c:pt idx="9" formatCode="0%">
                  <c:v>0.77900000000000036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121322880"/>
        <c:axId val="121324672"/>
      </c:barChart>
      <c:catAx>
        <c:axId val="121322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 sz="1100" b="1">
                <a:latin typeface="Bookman Old Style" pitchFamily="18" charset="0"/>
              </a:defRPr>
            </a:pPr>
            <a:endParaRPr lang="it-IT"/>
          </a:p>
        </c:txPr>
        <c:crossAx val="121324672"/>
        <c:crosses val="autoZero"/>
        <c:auto val="1"/>
        <c:lblAlgn val="ctr"/>
        <c:lblOffset val="100"/>
        <c:noMultiLvlLbl val="0"/>
      </c:catAx>
      <c:valAx>
        <c:axId val="12132467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it-IT"/>
          </a:p>
        </c:txPr>
        <c:crossAx val="121322880"/>
        <c:crosses val="autoZero"/>
        <c:crossBetween val="between"/>
        <c:majorUnit val="0.2"/>
        <c:minorUnit val="0.1"/>
      </c:valAx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100000">
                  <a:srgbClr val="002060"/>
                </a:gs>
                <a:gs pos="0">
                  <a:srgbClr val="0088EE"/>
                </a:gs>
              </a:gsLst>
              <a:lin ang="81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tables!$F$833:$F$835</c:f>
              <c:strCache>
                <c:ptCount val="3"/>
                <c:pt idx="0">
                  <c:v>Viene trattata e trasformata in materia prima</c:v>
                </c:pt>
                <c:pt idx="1">
                  <c:v>Viene controllata e divisa: se è pulita e senza materiali estranei (nastri adesivi, plastica, residui alimentari, ...) viene riciclata altrimenti viene buttata</c:v>
                </c:pt>
                <c:pt idx="2">
                  <c:v>Viene tutto buttato via insieme, non viene riciclato niente</c:v>
                </c:pt>
              </c:strCache>
            </c:strRef>
          </c:cat>
          <c:val>
            <c:numRef>
              <c:f>tables!$G$833:$G$835</c:f>
              <c:numCache>
                <c:formatCode>0.0%</c:formatCode>
                <c:ptCount val="3"/>
                <c:pt idx="0">
                  <c:v>0.66100000000000025</c:v>
                </c:pt>
                <c:pt idx="1">
                  <c:v>0.63400000000000034</c:v>
                </c:pt>
                <c:pt idx="2">
                  <c:v>0.26600000000000001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1448704"/>
        <c:axId val="121454592"/>
        <c:axId val="0"/>
      </c:bar3DChart>
      <c:catAx>
        <c:axId val="12144870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2145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45459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21448704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sinottiche!$B$5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sinottiche!$A$6:$A$8</c:f>
              <c:strCache>
                <c:ptCount val="3"/>
                <c:pt idx="0">
                  <c:v>I GOVERNI DEGLI STATI DEL MONDO, TUTTI INSIEME GRAZIE ALLE ORGANIZZAZIONI CHE LI UNISCONO (ONU, ETC.)</c:v>
                </c:pt>
                <c:pt idx="1">
                  <c:v>OGNI SINGOLO GOVERNO/PAESE</c:v>
                </c:pt>
                <c:pt idx="2">
                  <c:v>I SINGOLI CITTADINI, LE FAMIGLIE</c:v>
                </c:pt>
              </c:strCache>
            </c:strRef>
          </c:cat>
          <c:val>
            <c:numRef>
              <c:f>sinottiche!$B$6:$B$8</c:f>
              <c:numCache>
                <c:formatCode>0.0%</c:formatCode>
                <c:ptCount val="3"/>
                <c:pt idx="0">
                  <c:v>0.56364681243896553</c:v>
                </c:pt>
                <c:pt idx="1">
                  <c:v>0.52193870544433596</c:v>
                </c:pt>
                <c:pt idx="2">
                  <c:v>0.46058010101318358</c:v>
                </c:pt>
              </c:numCache>
            </c:numRef>
          </c:val>
        </c:ser>
        <c:ser>
          <c:idx val="1"/>
          <c:order val="1"/>
          <c:tx>
            <c:strRef>
              <c:f>sinottiche!$C$5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sinottiche!$A$6:$A$8</c:f>
              <c:strCache>
                <c:ptCount val="3"/>
                <c:pt idx="0">
                  <c:v>I GOVERNI DEGLI STATI DEL MONDO, TUTTI INSIEME GRAZIE ALLE ORGANIZZAZIONI CHE LI UNISCONO (ONU, ETC.)</c:v>
                </c:pt>
                <c:pt idx="1">
                  <c:v>OGNI SINGOLO GOVERNO/PAESE</c:v>
                </c:pt>
                <c:pt idx="2">
                  <c:v>I SINGOLI CITTADINI, LE FAMIGLIE</c:v>
                </c:pt>
              </c:strCache>
            </c:strRef>
          </c:cat>
          <c:val>
            <c:numRef>
              <c:f>sinottiche!$C$6:$C$8</c:f>
              <c:numCache>
                <c:formatCode>0.0%</c:formatCode>
                <c:ptCount val="3"/>
                <c:pt idx="0">
                  <c:v>0.26928140640258774</c:v>
                </c:pt>
                <c:pt idx="1">
                  <c:v>0.26689846038818377</c:v>
                </c:pt>
                <c:pt idx="2">
                  <c:v>0.27440128326416041</c:v>
                </c:pt>
              </c:numCache>
            </c:numRef>
          </c:val>
        </c:ser>
        <c:ser>
          <c:idx val="2"/>
          <c:order val="2"/>
          <c:tx>
            <c:strRef>
              <c:f>sinottiche!$D$5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sinottiche!$A$6:$A$8</c:f>
              <c:strCache>
                <c:ptCount val="3"/>
                <c:pt idx="0">
                  <c:v>I GOVERNI DEGLI STATI DEL MONDO, TUTTI INSIEME GRAZIE ALLE ORGANIZZAZIONI CHE LI UNISCONO (ONU, ETC.)</c:v>
                </c:pt>
                <c:pt idx="1">
                  <c:v>OGNI SINGOLO GOVERNO/PAESE</c:v>
                </c:pt>
                <c:pt idx="2">
                  <c:v>I SINGOLI CITTADINI, LE FAMIGLIE</c:v>
                </c:pt>
              </c:strCache>
            </c:strRef>
          </c:cat>
          <c:val>
            <c:numRef>
              <c:f>sinottiche!$D$6:$D$8</c:f>
              <c:numCache>
                <c:formatCode>0.0%</c:formatCode>
                <c:ptCount val="3"/>
                <c:pt idx="0">
                  <c:v>0.11317950248718266</c:v>
                </c:pt>
                <c:pt idx="1">
                  <c:v>0.14669328689575203</c:v>
                </c:pt>
                <c:pt idx="2">
                  <c:v>0.17071073532104494</c:v>
                </c:pt>
              </c:numCache>
            </c:numRef>
          </c:val>
        </c:ser>
        <c:ser>
          <c:idx val="3"/>
          <c:order val="3"/>
          <c:tx>
            <c:strRef>
              <c:f>sinottiche!$E$5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2.7317074010127129E-3"/>
                  <c:y val="8.8089881405652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438201579177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C000"/>
              </a:solidFill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sinottiche!$A$6:$A$8</c:f>
              <c:strCache>
                <c:ptCount val="3"/>
                <c:pt idx="0">
                  <c:v>I GOVERNI DEGLI STATI DEL MONDO, TUTTI INSIEME GRAZIE ALLE ORGANIZZAZIONI CHE LI UNISCONO (ONU, ETC.)</c:v>
                </c:pt>
                <c:pt idx="1">
                  <c:v>OGNI SINGOLO GOVERNO/PAESE</c:v>
                </c:pt>
                <c:pt idx="2">
                  <c:v>I SINGOLI CITTADINI, LE FAMIGLIE</c:v>
                </c:pt>
              </c:strCache>
            </c:strRef>
          </c:cat>
          <c:val>
            <c:numRef>
              <c:f>sinottiche!$E$6:$E$8</c:f>
              <c:numCache>
                <c:formatCode>0.0%</c:formatCode>
                <c:ptCount val="3"/>
                <c:pt idx="0">
                  <c:v>3.4132325649261476E-2</c:v>
                </c:pt>
                <c:pt idx="1">
                  <c:v>4.5003261566162106E-2</c:v>
                </c:pt>
                <c:pt idx="2">
                  <c:v>7.0751791000366285E-2</c:v>
                </c:pt>
              </c:numCache>
            </c:numRef>
          </c:val>
        </c:ser>
        <c:ser>
          <c:idx val="4"/>
          <c:order val="4"/>
          <c:tx>
            <c:strRef>
              <c:f>sinottiche!$F$5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sinottiche!$A$6:$A$8</c:f>
              <c:strCache>
                <c:ptCount val="3"/>
                <c:pt idx="0">
                  <c:v>I GOVERNI DEGLI STATI DEL MONDO, TUTTI INSIEME GRAZIE ALLE ORGANIZZAZIONI CHE LI UNISCONO (ONU, ETC.)</c:v>
                </c:pt>
                <c:pt idx="1">
                  <c:v>OGNI SINGOLO GOVERNO/PAESE</c:v>
                </c:pt>
                <c:pt idx="2">
                  <c:v>I SINGOLI CITTADINI, LE FAMIGLIE</c:v>
                </c:pt>
              </c:strCache>
            </c:strRef>
          </c:cat>
          <c:val>
            <c:numRef>
              <c:f>sinottiche!$F$6:$F$8</c:f>
              <c:numCache>
                <c:formatCode>0.0%</c:formatCode>
                <c:ptCount val="3"/>
                <c:pt idx="0">
                  <c:v>1.9759951829910288E-2</c:v>
                </c:pt>
                <c:pt idx="1">
                  <c:v>1.9466294050216673E-2</c:v>
                </c:pt>
                <c:pt idx="2">
                  <c:v>2.3556096553802475E-2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676096"/>
        <c:axId val="118305152"/>
        <c:axId val="0"/>
      </c:bar3DChart>
      <c:catAx>
        <c:axId val="11867609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11830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30515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8676096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94253622796272307"/>
          <c:w val="0.88705886954636071"/>
          <c:h val="4.496826107418761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sinottiche!$F$13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sinottiche!$E$14:$E$15</c:f>
              <c:strCache>
                <c:ptCount val="2"/>
                <c:pt idx="0">
                  <c:v>Attuale</c:v>
                </c:pt>
                <c:pt idx="1">
                  <c:v>Futuro</c:v>
                </c:pt>
              </c:strCache>
            </c:strRef>
          </c:cat>
          <c:val>
            <c:numRef>
              <c:f>sinottiche!$F$14:$F$15</c:f>
              <c:numCache>
                <c:formatCode>0.0%</c:formatCode>
                <c:ptCount val="2"/>
                <c:pt idx="0">
                  <c:v>8.1000000000000003E-2</c:v>
                </c:pt>
                <c:pt idx="1">
                  <c:v>0.27900000000000008</c:v>
                </c:pt>
              </c:numCache>
            </c:numRef>
          </c:val>
        </c:ser>
        <c:ser>
          <c:idx val="1"/>
          <c:order val="1"/>
          <c:tx>
            <c:strRef>
              <c:f>sinottiche!$G$13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sinottiche!$E$14:$E$15</c:f>
              <c:strCache>
                <c:ptCount val="2"/>
                <c:pt idx="0">
                  <c:v>Attuale</c:v>
                </c:pt>
                <c:pt idx="1">
                  <c:v>Futuro</c:v>
                </c:pt>
              </c:strCache>
            </c:strRef>
          </c:cat>
          <c:val>
            <c:numRef>
              <c:f>sinottiche!$G$14:$G$15</c:f>
              <c:numCache>
                <c:formatCode>0.0%</c:formatCode>
                <c:ptCount val="2"/>
                <c:pt idx="0">
                  <c:v>0.51400000000000001</c:v>
                </c:pt>
                <c:pt idx="1">
                  <c:v>0.50900000000000001</c:v>
                </c:pt>
              </c:numCache>
            </c:numRef>
          </c:val>
        </c:ser>
        <c:ser>
          <c:idx val="2"/>
          <c:order val="2"/>
          <c:tx>
            <c:strRef>
              <c:f>sinottiche!$H$13</c:f>
              <c:strCache>
                <c:ptCount val="1"/>
                <c:pt idx="0">
                  <c:v>Così così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sinottiche!$E$14:$E$15</c:f>
              <c:strCache>
                <c:ptCount val="2"/>
                <c:pt idx="0">
                  <c:v>Attuale</c:v>
                </c:pt>
                <c:pt idx="1">
                  <c:v>Futuro</c:v>
                </c:pt>
              </c:strCache>
            </c:strRef>
          </c:cat>
          <c:val>
            <c:numRef>
              <c:f>sinottiche!$H$14:$H$15</c:f>
              <c:numCache>
                <c:formatCode>0.0%</c:formatCode>
                <c:ptCount val="2"/>
                <c:pt idx="0">
                  <c:v>0.30900000000000016</c:v>
                </c:pt>
                <c:pt idx="1">
                  <c:v>0.16300000000000001</c:v>
                </c:pt>
              </c:numCache>
            </c:numRef>
          </c:val>
        </c:ser>
        <c:ser>
          <c:idx val="3"/>
          <c:order val="3"/>
          <c:tx>
            <c:strRef>
              <c:f>sinottiche!$I$13</c:f>
              <c:strCache>
                <c:ptCount val="1"/>
                <c:pt idx="0">
                  <c:v>Poco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sinottiche!$E$14:$E$15</c:f>
              <c:strCache>
                <c:ptCount val="2"/>
                <c:pt idx="0">
                  <c:v>Attuale</c:v>
                </c:pt>
                <c:pt idx="1">
                  <c:v>Futuro</c:v>
                </c:pt>
              </c:strCache>
            </c:strRef>
          </c:cat>
          <c:val>
            <c:numRef>
              <c:f>sinottiche!$I$14:$I$15</c:f>
              <c:numCache>
                <c:formatCode>0.0%</c:formatCode>
                <c:ptCount val="2"/>
                <c:pt idx="0">
                  <c:v>7.9000000000000042E-2</c:v>
                </c:pt>
                <c:pt idx="1">
                  <c:v>3.3000000000000002E-2</c:v>
                </c:pt>
              </c:numCache>
            </c:numRef>
          </c:val>
        </c:ser>
        <c:ser>
          <c:idx val="4"/>
          <c:order val="4"/>
          <c:tx>
            <c:strRef>
              <c:f>sinottiche!$J$13</c:f>
              <c:strCache>
                <c:ptCount val="1"/>
                <c:pt idx="0">
                  <c:v>Per niente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sinottiche!$E$14:$E$15</c:f>
              <c:strCache>
                <c:ptCount val="2"/>
                <c:pt idx="0">
                  <c:v>Attuale</c:v>
                </c:pt>
                <c:pt idx="1">
                  <c:v>Futuro</c:v>
                </c:pt>
              </c:strCache>
            </c:strRef>
          </c:cat>
          <c:val>
            <c:numRef>
              <c:f>sinottiche!$J$14:$J$15</c:f>
              <c:numCache>
                <c:formatCode>0.0%</c:formatCode>
                <c:ptCount val="2"/>
                <c:pt idx="0">
                  <c:v>1.8000000000000013E-2</c:v>
                </c:pt>
                <c:pt idx="1">
                  <c:v>1.6000000000000011E-2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478336"/>
        <c:axId val="118479872"/>
        <c:axId val="0"/>
      </c:bar3DChart>
      <c:catAx>
        <c:axId val="11847833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11847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47987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8478336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94253622796272307"/>
          <c:w val="0.88705886954636071"/>
          <c:h val="4.496826107418761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0.46384883796493365"/>
          <c:y val="3.9256175136098165E-2"/>
          <c:w val="0.50226465901114559"/>
          <c:h val="0.94395871523863273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Pt>
            <c:idx val="9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tables!$F$85:$F$94</c:f>
              <c:strCache>
                <c:ptCount val="10"/>
                <c:pt idx="0">
                  <c:v>Faccio sempre o spesso la raccolta differenziata</c:v>
                </c:pt>
                <c:pt idx="1">
                  <c:v>Cerco di ridurre il consumo di elettricità (spengo la luce ogni volta che esco da una stanza, spengo tv/computer/altri apparecchi quando non li uso, ...)</c:v>
                </c:pt>
                <c:pt idx="2">
                  <c:v>Cerco di limitare il consumo di acqua (quando mi lavo i denti, faccio la doccia, lavo i piatti,...)</c:v>
                </c:pt>
                <c:pt idx="3">
                  <c:v>Mi muovo quasi sempre/spesso con i mezzi pubblici</c:v>
                </c:pt>
                <c:pt idx="4">
                  <c:v>Faccio acquisti ecologici (ad esempio carta riciclata, prodotti biologici, ...)</c:v>
                </c:pt>
                <c:pt idx="5">
                  <c:v>Preferisco acquistare prodotti di aziende attente all’ambiente</c:v>
                </c:pt>
                <c:pt idx="6">
                  <c:v>Utilizzo molto la bicicletta per i miei spostamenti</c:v>
                </c:pt>
                <c:pt idx="7">
                  <c:v>Preferisco acquistare prodotti di aziende socialmente responsabili</c:v>
                </c:pt>
                <c:pt idx="8">
                  <c:v>Sono vegano/vegetariano</c:v>
                </c:pt>
                <c:pt idx="9">
                  <c:v>Nessuna di queste</c:v>
                </c:pt>
              </c:strCache>
            </c:strRef>
          </c:cat>
          <c:val>
            <c:numRef>
              <c:f>tables!$G$85:$G$94</c:f>
              <c:numCache>
                <c:formatCode>0.0%</c:formatCode>
                <c:ptCount val="10"/>
                <c:pt idx="0">
                  <c:v>0.80400000000000005</c:v>
                </c:pt>
                <c:pt idx="1">
                  <c:v>0.73500000000000032</c:v>
                </c:pt>
                <c:pt idx="2">
                  <c:v>0.66100000000000025</c:v>
                </c:pt>
                <c:pt idx="3">
                  <c:v>0.49600000000000016</c:v>
                </c:pt>
                <c:pt idx="4">
                  <c:v>0.40800000000000008</c:v>
                </c:pt>
                <c:pt idx="5">
                  <c:v>0.33800000000000024</c:v>
                </c:pt>
                <c:pt idx="6">
                  <c:v>0.29900000000000021</c:v>
                </c:pt>
                <c:pt idx="7">
                  <c:v>0.222</c:v>
                </c:pt>
                <c:pt idx="8">
                  <c:v>0.10700000000000004</c:v>
                </c:pt>
                <c:pt idx="9">
                  <c:v>2.5000000000000001E-2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18735616"/>
        <c:axId val="118737152"/>
        <c:axId val="0"/>
      </c:bar3DChart>
      <c:catAx>
        <c:axId val="11873561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1873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73715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1873561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66"/>
        </c:manualLayout>
      </c:layout>
      <c:pie3DChart>
        <c:varyColors val="1"/>
        <c:ser>
          <c:idx val="0"/>
          <c:order val="0"/>
          <c:spPr>
            <a:gradFill>
              <a:gsLst>
                <a:gs pos="0">
                  <a:srgbClr val="006600"/>
                </a:gs>
                <a:gs pos="50000">
                  <a:srgbClr val="008000"/>
                </a:gs>
                <a:gs pos="100000">
                  <a:srgbClr val="92D050"/>
                </a:gs>
              </a:gsLst>
              <a:lin ang="2700000" scaled="1"/>
            </a:gradFill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37000">
                    <a:srgbClr val="FF0D0D"/>
                  </a:gs>
                  <a:gs pos="75000">
                    <a:srgbClr val="FFC000"/>
                  </a:gs>
                </a:gsLst>
                <a:lin ang="7800000" scaled="0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D347"/>
                  </a:gs>
                  <a:gs pos="50000">
                    <a:srgbClr val="B8FF71"/>
                  </a:gs>
                  <a:gs pos="100000">
                    <a:srgbClr val="83C937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006600"/>
                  </a:gs>
                  <a:gs pos="50000">
                    <a:srgbClr val="008000"/>
                  </a:gs>
                  <a:gs pos="100000">
                    <a:srgbClr val="92D050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ysClr val="window" lastClr="FFFFFF">
                  <a:lumMod val="65000"/>
                </a:sys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tables!$F$97:$F$99</c:f>
              <c:strCache>
                <c:ptCount val="3"/>
                <c:pt idx="0">
                  <c:v>nullo/basso</c:v>
                </c:pt>
                <c:pt idx="1">
                  <c:v>medio</c:v>
                </c:pt>
                <c:pt idx="2">
                  <c:v>alto/altissimo</c:v>
                </c:pt>
              </c:strCache>
            </c:strRef>
          </c:cat>
          <c:val>
            <c:numRef>
              <c:f>tables!$G$97:$G$99</c:f>
              <c:numCache>
                <c:formatCode>0.0%</c:formatCode>
                <c:ptCount val="3"/>
                <c:pt idx="0">
                  <c:v>0.18100000000000011</c:v>
                </c:pt>
                <c:pt idx="1">
                  <c:v>0.62000000000000033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sinottiche!$B$29</c:f>
              <c:strCache>
                <c:ptCount val="1"/>
                <c:pt idx="0">
                  <c:v>Attuale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772804629213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sinottiche!$A$30:$A$39</c:f>
              <c:strCache>
                <c:ptCount val="10"/>
                <c:pt idx="0">
                  <c:v>Faccio sempre o spesso la raccolta differenziata</c:v>
                </c:pt>
                <c:pt idx="1">
                  <c:v>Cerco di ridurre il consumo di elettricità (spengo la luce ogni volta che esco da una stanza, spengo tv/computer/altri apparecchi quando non li uso, ...)</c:v>
                </c:pt>
                <c:pt idx="2">
                  <c:v>Cerco di limitare il consumo di acqua (quando mi lavo i denti, faccio la doccia, lavo i piatti,...)</c:v>
                </c:pt>
                <c:pt idx="3">
                  <c:v>Mi muovo quasi sempre/spesso con i mezzi pubblici</c:v>
                </c:pt>
                <c:pt idx="4">
                  <c:v>Faccio acquisti ecologici (ad esempio carta riciclata, prodotti biologici, ...)</c:v>
                </c:pt>
                <c:pt idx="5">
                  <c:v>Preferisco acquistare prodotti di aziende attente all’ambiente</c:v>
                </c:pt>
                <c:pt idx="6">
                  <c:v>Utilizzo molto la bicicletta per i miei spostamenti</c:v>
                </c:pt>
                <c:pt idx="7">
                  <c:v>Preferisco acquistare prodotti di aziende socialmente responsabili</c:v>
                </c:pt>
                <c:pt idx="8">
                  <c:v>Sono vegano/vegetariano</c:v>
                </c:pt>
                <c:pt idx="9">
                  <c:v>Nessuna di queste</c:v>
                </c:pt>
              </c:strCache>
            </c:strRef>
          </c:cat>
          <c:val>
            <c:numRef>
              <c:f>sinottiche!$B$30:$B$39</c:f>
              <c:numCache>
                <c:formatCode>0.0%</c:formatCode>
                <c:ptCount val="10"/>
                <c:pt idx="0">
                  <c:v>0.80400000000000005</c:v>
                </c:pt>
                <c:pt idx="1">
                  <c:v>0.73500000000000032</c:v>
                </c:pt>
                <c:pt idx="2">
                  <c:v>0.66100000000000025</c:v>
                </c:pt>
                <c:pt idx="3">
                  <c:v>0.49600000000000016</c:v>
                </c:pt>
                <c:pt idx="4">
                  <c:v>0.40800000000000008</c:v>
                </c:pt>
                <c:pt idx="5">
                  <c:v>0.33800000000000024</c:v>
                </c:pt>
                <c:pt idx="6">
                  <c:v>0.29900000000000021</c:v>
                </c:pt>
                <c:pt idx="7">
                  <c:v>0.222</c:v>
                </c:pt>
                <c:pt idx="8">
                  <c:v>0.10700000000000004</c:v>
                </c:pt>
                <c:pt idx="9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sinottiche!$C$29</c:f>
              <c:strCache>
                <c:ptCount val="1"/>
                <c:pt idx="0">
                  <c:v>Futuro</c:v>
                </c:pt>
              </c:strCache>
            </c:strRef>
          </c:tx>
          <c:spPr>
            <a:solidFill>
              <a:srgbClr val="002060"/>
            </a:solidFill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sinottiche!$A$30:$A$39</c:f>
              <c:strCache>
                <c:ptCount val="10"/>
                <c:pt idx="0">
                  <c:v>Faccio sempre o spesso la raccolta differenziata</c:v>
                </c:pt>
                <c:pt idx="1">
                  <c:v>Cerco di ridurre il consumo di elettricità (spengo la luce ogni volta che esco da una stanza, spengo tv/computer/altri apparecchi quando non li uso, ...)</c:v>
                </c:pt>
                <c:pt idx="2">
                  <c:v>Cerco di limitare il consumo di acqua (quando mi lavo i denti, faccio la doccia, lavo i piatti,...)</c:v>
                </c:pt>
                <c:pt idx="3">
                  <c:v>Mi muovo quasi sempre/spesso con i mezzi pubblici</c:v>
                </c:pt>
                <c:pt idx="4">
                  <c:v>Faccio acquisti ecologici (ad esempio carta riciclata, prodotti biologici, ...)</c:v>
                </c:pt>
                <c:pt idx="5">
                  <c:v>Preferisco acquistare prodotti di aziende attente all’ambiente</c:v>
                </c:pt>
                <c:pt idx="6">
                  <c:v>Utilizzo molto la bicicletta per i miei spostamenti</c:v>
                </c:pt>
                <c:pt idx="7">
                  <c:v>Preferisco acquistare prodotti di aziende socialmente responsabili</c:v>
                </c:pt>
                <c:pt idx="8">
                  <c:v>Sono vegano/vegetariano</c:v>
                </c:pt>
                <c:pt idx="9">
                  <c:v>Nessuna di queste</c:v>
                </c:pt>
              </c:strCache>
            </c:strRef>
          </c:cat>
          <c:val>
            <c:numRef>
              <c:f>sinottiche!$C$30:$C$39</c:f>
              <c:numCache>
                <c:formatCode>0.0%</c:formatCode>
                <c:ptCount val="10"/>
                <c:pt idx="0">
                  <c:v>0.8859999999999999</c:v>
                </c:pt>
                <c:pt idx="1">
                  <c:v>0.85400000000000043</c:v>
                </c:pt>
                <c:pt idx="2">
                  <c:v>0.8270000000000004</c:v>
                </c:pt>
                <c:pt idx="3">
                  <c:v>0.65100000000000025</c:v>
                </c:pt>
                <c:pt idx="4">
                  <c:v>0.65200000000000036</c:v>
                </c:pt>
                <c:pt idx="5">
                  <c:v>0.59499999999999997</c:v>
                </c:pt>
                <c:pt idx="6">
                  <c:v>0.61400000000000032</c:v>
                </c:pt>
                <c:pt idx="7">
                  <c:v>0.443</c:v>
                </c:pt>
                <c:pt idx="8">
                  <c:v>0.23900000000000007</c:v>
                </c:pt>
                <c:pt idx="9">
                  <c:v>1.6000000000000011E-2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19468800"/>
        <c:axId val="119470336"/>
        <c:axId val="0"/>
      </c:bar3DChart>
      <c:catAx>
        <c:axId val="11946880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it-IT"/>
          </a:p>
        </c:txPr>
        <c:crossAx val="119470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470336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119468800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0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sinottiche!$G$51</c:f>
              <c:strCache>
                <c:ptCount val="1"/>
                <c:pt idx="0">
                  <c:v>Molto preoccupato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sinottiche!$F$52:$F$54</c:f>
              <c:strCache>
                <c:ptCount val="3"/>
                <c:pt idx="0">
                  <c:v>Mondo</c:v>
                </c:pt>
                <c:pt idx="1">
                  <c:v>Italia</c:v>
                </c:pt>
                <c:pt idx="2">
                  <c:v>Propria città</c:v>
                </c:pt>
              </c:strCache>
            </c:strRef>
          </c:cat>
          <c:val>
            <c:numRef>
              <c:f>sinottiche!$G$52:$G$54</c:f>
              <c:numCache>
                <c:formatCode>0.0%</c:formatCode>
                <c:ptCount val="3"/>
                <c:pt idx="0">
                  <c:v>0.38900000000000018</c:v>
                </c:pt>
                <c:pt idx="1">
                  <c:v>0.38500000000000018</c:v>
                </c:pt>
                <c:pt idx="2">
                  <c:v>0.28200000000000008</c:v>
                </c:pt>
              </c:numCache>
            </c:numRef>
          </c:val>
        </c:ser>
        <c:ser>
          <c:idx val="1"/>
          <c:order val="1"/>
          <c:tx>
            <c:strRef>
              <c:f>sinottiche!$H$51</c:f>
              <c:strCache>
                <c:ptCount val="1"/>
                <c:pt idx="0">
                  <c:v>Abbastanza preoccupato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sinottiche!$F$52:$F$54</c:f>
              <c:strCache>
                <c:ptCount val="3"/>
                <c:pt idx="0">
                  <c:v>Mondo</c:v>
                </c:pt>
                <c:pt idx="1">
                  <c:v>Italia</c:v>
                </c:pt>
                <c:pt idx="2">
                  <c:v>Propria città</c:v>
                </c:pt>
              </c:strCache>
            </c:strRef>
          </c:cat>
          <c:val>
            <c:numRef>
              <c:f>sinottiche!$H$52:$H$54</c:f>
              <c:numCache>
                <c:formatCode>0.0%</c:formatCode>
                <c:ptCount val="3"/>
                <c:pt idx="0">
                  <c:v>0.42600000000000021</c:v>
                </c:pt>
                <c:pt idx="1">
                  <c:v>0.40400000000000008</c:v>
                </c:pt>
                <c:pt idx="2">
                  <c:v>0.33200000000000024</c:v>
                </c:pt>
              </c:numCache>
            </c:numRef>
          </c:val>
        </c:ser>
        <c:ser>
          <c:idx val="2"/>
          <c:order val="2"/>
          <c:tx>
            <c:strRef>
              <c:f>sinottiche!$I$51</c:f>
              <c:strCache>
                <c:ptCount val="1"/>
                <c:pt idx="0">
                  <c:v>Così così preoccupato</c:v>
                </c:pt>
              </c:strCache>
            </c:strRef>
          </c:tx>
          <c:spPr>
            <a:solidFill>
              <a:srgbClr val="B8DEE8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sinottiche!$F$52:$F$54</c:f>
              <c:strCache>
                <c:ptCount val="3"/>
                <c:pt idx="0">
                  <c:v>Mondo</c:v>
                </c:pt>
                <c:pt idx="1">
                  <c:v>Italia</c:v>
                </c:pt>
                <c:pt idx="2">
                  <c:v>Propria città</c:v>
                </c:pt>
              </c:strCache>
            </c:strRef>
          </c:cat>
          <c:val>
            <c:numRef>
              <c:f>sinottiche!$I$52:$I$54</c:f>
              <c:numCache>
                <c:formatCode>0.0%</c:formatCode>
                <c:ptCount val="3"/>
                <c:pt idx="0">
                  <c:v>0.14100000000000001</c:v>
                </c:pt>
                <c:pt idx="1">
                  <c:v>0.17300000000000001</c:v>
                </c:pt>
                <c:pt idx="2">
                  <c:v>0.252</c:v>
                </c:pt>
              </c:numCache>
            </c:numRef>
          </c:val>
        </c:ser>
        <c:ser>
          <c:idx val="3"/>
          <c:order val="3"/>
          <c:tx>
            <c:strRef>
              <c:f>sinottiche!$J$51</c:f>
              <c:strCache>
                <c:ptCount val="1"/>
                <c:pt idx="0">
                  <c:v>Poco preoccupato</c:v>
                </c:pt>
              </c:strCache>
            </c:strRef>
          </c:tx>
          <c:spPr>
            <a:solidFill>
              <a:srgbClr val="93D05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sinottiche!$F$52:$F$54</c:f>
              <c:strCache>
                <c:ptCount val="3"/>
                <c:pt idx="0">
                  <c:v>Mondo</c:v>
                </c:pt>
                <c:pt idx="1">
                  <c:v>Italia</c:v>
                </c:pt>
                <c:pt idx="2">
                  <c:v>Propria città</c:v>
                </c:pt>
              </c:strCache>
            </c:strRef>
          </c:cat>
          <c:val>
            <c:numRef>
              <c:f>sinottiche!$J$52:$J$54</c:f>
              <c:numCache>
                <c:formatCode>0.0%</c:formatCode>
                <c:ptCount val="3"/>
                <c:pt idx="0">
                  <c:v>3.500000000000001E-2</c:v>
                </c:pt>
                <c:pt idx="1">
                  <c:v>3.1000000000000014E-2</c:v>
                </c:pt>
                <c:pt idx="2">
                  <c:v>0.127</c:v>
                </c:pt>
              </c:numCache>
            </c:numRef>
          </c:val>
        </c:ser>
        <c:ser>
          <c:idx val="4"/>
          <c:order val="4"/>
          <c:tx>
            <c:strRef>
              <c:f>sinottiche!$K$51</c:f>
              <c:strCache>
                <c:ptCount val="1"/>
                <c:pt idx="0">
                  <c:v>Per niente preoccupato</c:v>
                </c:pt>
              </c:strCache>
            </c:strRef>
          </c:tx>
          <c:spPr>
            <a:solidFill>
              <a:srgbClr val="006600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elete val="1"/>
          </c:dLbls>
          <c:cat>
            <c:strRef>
              <c:f>sinottiche!$F$52:$F$54</c:f>
              <c:strCache>
                <c:ptCount val="3"/>
                <c:pt idx="0">
                  <c:v>Mondo</c:v>
                </c:pt>
                <c:pt idx="1">
                  <c:v>Italia</c:v>
                </c:pt>
                <c:pt idx="2">
                  <c:v>Propria città</c:v>
                </c:pt>
              </c:strCache>
            </c:strRef>
          </c:cat>
          <c:val>
            <c:numRef>
              <c:f>sinottiche!$K$52:$K$54</c:f>
              <c:numCache>
                <c:formatCode>0.0%</c:formatCode>
                <c:ptCount val="3"/>
                <c:pt idx="0">
                  <c:v>8.0000000000000071E-3</c:v>
                </c:pt>
                <c:pt idx="1">
                  <c:v>6.0000000000000027E-3</c:v>
                </c:pt>
                <c:pt idx="2">
                  <c:v>8.0000000000000071E-3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763712"/>
        <c:axId val="119765248"/>
        <c:axId val="0"/>
      </c:bar3DChart>
      <c:catAx>
        <c:axId val="11976371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119765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76524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75DD75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9763712"/>
        <c:crossesAt val="1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3223532172781661E-2"/>
          <c:y val="0.88590708879126379"/>
          <c:w val="0.88705886954636071"/>
          <c:h val="0.10159749199817214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508903694730482E-2"/>
          <c:y val="2.2105165027270147E-2"/>
          <c:w val="0.93021463278556682"/>
          <c:h val="0.599258304513306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tables!$H$148</c:f>
              <c:strCache>
                <c:ptCount val="1"/>
                <c:pt idx="0">
                  <c:v>Per niente preoccupato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dLbls>
            <c:delete val="1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tables!$I$148:$R$148</c:f>
              <c:numCache>
                <c:formatCode>General</c:formatCode>
                <c:ptCount val="10"/>
                <c:pt idx="0" formatCode="0.0%">
                  <c:v>8.0000000000000071E-3</c:v>
                </c:pt>
                <c:pt idx="2" formatCode="0%">
                  <c:v>6.0000000000000027E-3</c:v>
                </c:pt>
                <c:pt idx="3" formatCode="0%">
                  <c:v>1.0000000000000005E-2</c:v>
                </c:pt>
                <c:pt idx="5" formatCode="0%">
                  <c:v>1.0000000000000005E-2</c:v>
                </c:pt>
                <c:pt idx="6" formatCode="0%">
                  <c:v>0</c:v>
                </c:pt>
                <c:pt idx="7" formatCode="0%">
                  <c:v>0</c:v>
                </c:pt>
                <c:pt idx="8" formatCode="0%">
                  <c:v>1.900000000000001E-2</c:v>
                </c:pt>
                <c:pt idx="9" formatCode="0%">
                  <c:v>8.0000000000000071E-3</c:v>
                </c:pt>
              </c:numCache>
            </c:numRef>
          </c:val>
        </c:ser>
        <c:ser>
          <c:idx val="1"/>
          <c:order val="1"/>
          <c:tx>
            <c:strRef>
              <c:f>tables!$H$149</c:f>
              <c:strCache>
                <c:ptCount val="1"/>
                <c:pt idx="0">
                  <c:v>Poco preoccupato</c:v>
                </c:pt>
              </c:strCache>
            </c:strRef>
          </c:tx>
          <c:spPr>
            <a:solidFill>
              <a:srgbClr val="CCFF99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tables!$I$149:$R$149</c:f>
              <c:numCache>
                <c:formatCode>General</c:formatCode>
                <c:ptCount val="10"/>
                <c:pt idx="0" formatCode="0.0%">
                  <c:v>0.127</c:v>
                </c:pt>
                <c:pt idx="2" formatCode="0%">
                  <c:v>0.16900000000000001</c:v>
                </c:pt>
                <c:pt idx="3" formatCode="0%">
                  <c:v>8.3000000000000046E-2</c:v>
                </c:pt>
                <c:pt idx="5" formatCode="0%">
                  <c:v>0.19700000000000001</c:v>
                </c:pt>
                <c:pt idx="6" formatCode="0%">
                  <c:v>0.223</c:v>
                </c:pt>
                <c:pt idx="7" formatCode="0%">
                  <c:v>0.13</c:v>
                </c:pt>
                <c:pt idx="8" formatCode="0%">
                  <c:v>0.10900000000000004</c:v>
                </c:pt>
                <c:pt idx="9" formatCode="0%">
                  <c:v>6.0000000000000026E-2</c:v>
                </c:pt>
              </c:numCache>
            </c:numRef>
          </c:val>
        </c:ser>
        <c:ser>
          <c:idx val="2"/>
          <c:order val="2"/>
          <c:tx>
            <c:strRef>
              <c:f>tables!$H$150</c:f>
              <c:strCache>
                <c:ptCount val="1"/>
                <c:pt idx="0">
                  <c:v>Così così preoccupato</c:v>
                </c:pt>
              </c:strCache>
            </c:strRef>
          </c:tx>
          <c:spPr>
            <a:solidFill>
              <a:srgbClr val="B8DEE8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tables!$I$150:$R$150</c:f>
              <c:numCache>
                <c:formatCode>General</c:formatCode>
                <c:ptCount val="10"/>
                <c:pt idx="0" formatCode="0.0%">
                  <c:v>0.252</c:v>
                </c:pt>
                <c:pt idx="2" formatCode="0%">
                  <c:v>0.254</c:v>
                </c:pt>
                <c:pt idx="3" formatCode="0%">
                  <c:v>0.24900000000000008</c:v>
                </c:pt>
                <c:pt idx="5" formatCode="0%">
                  <c:v>0.28500000000000014</c:v>
                </c:pt>
                <c:pt idx="6" formatCode="0%">
                  <c:v>0.33100000000000024</c:v>
                </c:pt>
                <c:pt idx="7" formatCode="0%">
                  <c:v>0.29500000000000015</c:v>
                </c:pt>
                <c:pt idx="8" formatCode="0%">
                  <c:v>0.24500000000000008</c:v>
                </c:pt>
                <c:pt idx="9" formatCode="0%">
                  <c:v>0.18700000000000008</c:v>
                </c:pt>
              </c:numCache>
            </c:numRef>
          </c:val>
        </c:ser>
        <c:ser>
          <c:idx val="3"/>
          <c:order val="3"/>
          <c:tx>
            <c:strRef>
              <c:f>tables!$H$151</c:f>
              <c:strCache>
                <c:ptCount val="1"/>
                <c:pt idx="0">
                  <c:v>Abbastanza preoccupato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tables!$I$151:$R$151</c:f>
              <c:numCache>
                <c:formatCode>General</c:formatCode>
                <c:ptCount val="10"/>
                <c:pt idx="0" formatCode="0.0%">
                  <c:v>0.33200000000000024</c:v>
                </c:pt>
                <c:pt idx="2" formatCode="0%">
                  <c:v>0.34500000000000008</c:v>
                </c:pt>
                <c:pt idx="3" formatCode="0%">
                  <c:v>0.31700000000000017</c:v>
                </c:pt>
                <c:pt idx="5" formatCode="0%">
                  <c:v>0.32300000000000018</c:v>
                </c:pt>
                <c:pt idx="6" formatCode="0%">
                  <c:v>0.30800000000000016</c:v>
                </c:pt>
                <c:pt idx="7" formatCode="0%">
                  <c:v>0.33000000000000024</c:v>
                </c:pt>
                <c:pt idx="8" formatCode="0%">
                  <c:v>0.27900000000000008</c:v>
                </c:pt>
                <c:pt idx="9" formatCode="0%">
                  <c:v>0.36800000000000022</c:v>
                </c:pt>
              </c:numCache>
            </c:numRef>
          </c:val>
        </c:ser>
        <c:ser>
          <c:idx val="4"/>
          <c:order val="4"/>
          <c:tx>
            <c:strRef>
              <c:f>tables!$H$152</c:f>
              <c:strCache>
                <c:ptCount val="1"/>
                <c:pt idx="0">
                  <c:v>Molto preoccupato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FEFFFF"/>
                    </a:solidFill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tables!$I$1:$R$1</c:f>
              <c:strCache>
                <c:ptCount val="10"/>
                <c:pt idx="0">
                  <c:v>Totale</c:v>
                </c:pt>
                <c:pt idx="2">
                  <c:v>Uomini</c:v>
                </c:pt>
                <c:pt idx="3">
                  <c:v>Donne</c:v>
                </c:pt>
                <c:pt idx="5">
                  <c:v>Neo-NordOvest</c:v>
                </c:pt>
                <c:pt idx="6">
                  <c:v>Triveneto</c:v>
                </c:pt>
                <c:pt idx="7">
                  <c:v>Centro Alto</c:v>
                </c:pt>
                <c:pt idx="8">
                  <c:v>Centro Basso</c:v>
                </c:pt>
                <c:pt idx="9">
                  <c:v>Neo-Sud</c:v>
                </c:pt>
              </c:strCache>
            </c:strRef>
          </c:cat>
          <c:val>
            <c:numRef>
              <c:f>tables!$I$152:$R$152</c:f>
              <c:numCache>
                <c:formatCode>General</c:formatCode>
                <c:ptCount val="10"/>
                <c:pt idx="0" formatCode="0.0%">
                  <c:v>0.28200000000000008</c:v>
                </c:pt>
                <c:pt idx="2" formatCode="0%">
                  <c:v>0.22600000000000001</c:v>
                </c:pt>
                <c:pt idx="3" formatCode="0%">
                  <c:v>0.34</c:v>
                </c:pt>
                <c:pt idx="5" formatCode="0%">
                  <c:v>0.18600000000000011</c:v>
                </c:pt>
                <c:pt idx="6" formatCode="0%">
                  <c:v>0.13800000000000001</c:v>
                </c:pt>
                <c:pt idx="7" formatCode="0%">
                  <c:v>0.24600000000000011</c:v>
                </c:pt>
                <c:pt idx="8" formatCode="0%">
                  <c:v>0.34800000000000014</c:v>
                </c:pt>
                <c:pt idx="9" formatCode="0%">
                  <c:v>0.37700000000000017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19932032"/>
        <c:axId val="119933568"/>
      </c:barChart>
      <c:catAx>
        <c:axId val="119932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 sz="1100" b="1"/>
            </a:pPr>
            <a:endParaRPr lang="it-IT"/>
          </a:p>
        </c:txPr>
        <c:crossAx val="119933568"/>
        <c:crosses val="autoZero"/>
        <c:auto val="1"/>
        <c:lblAlgn val="ctr"/>
        <c:lblOffset val="100"/>
        <c:noMultiLvlLbl val="0"/>
      </c:catAx>
      <c:valAx>
        <c:axId val="11993356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19932032"/>
        <c:crosses val="autoZero"/>
        <c:crossBetween val="between"/>
        <c:majorUnit val="0.2"/>
        <c:minorUnit val="0.1"/>
      </c:valAx>
    </c:plotArea>
    <c:legend>
      <c:legendPos val="b"/>
      <c:layout>
        <c:manualLayout>
          <c:xMode val="edge"/>
          <c:yMode val="edge"/>
          <c:x val="7.9966619557170823E-3"/>
          <c:y val="0.77769007196405071"/>
          <c:w val="0.98537979675617471"/>
          <c:h val="0.20974513522855989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E5ECA-1A4A-44EE-B7D7-70159D3311F3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75D4C507-BDA0-4420-B064-F2BF5884B1B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it-IT" sz="1800" i="0" dirty="0" smtClean="0">
              <a:latin typeface="Bookman Old Style" pitchFamily="18" charset="0"/>
            </a:rPr>
            <a:t>COMMISSIONATA AD ASTRARICERCHE</a:t>
          </a:r>
          <a:br>
            <a:rPr lang="it-IT" sz="1800" i="0" dirty="0" smtClean="0">
              <a:latin typeface="Bookman Old Style" pitchFamily="18" charset="0"/>
            </a:rPr>
          </a:br>
          <a:r>
            <a:rPr lang="it-IT" sz="1800" i="0" dirty="0" smtClean="0">
              <a:latin typeface="Bookman Old Style" pitchFamily="18" charset="0"/>
            </a:rPr>
            <a:t>DA COMIECO NEL MARZO 2015</a:t>
          </a:r>
          <a:endParaRPr lang="it-IT" sz="1800" dirty="0">
            <a:latin typeface="Bookman Old Style" pitchFamily="18" charset="0"/>
          </a:endParaRPr>
        </a:p>
      </dgm:t>
    </dgm:pt>
    <dgm:pt modelId="{40B47835-EBF7-4DDE-BC46-31C925C9FCD7}" type="parTrans" cxnId="{20375CB9-DD85-40D0-AA8C-92E31C32C604}">
      <dgm:prSet/>
      <dgm:spPr/>
      <dgm:t>
        <a:bodyPr/>
        <a:lstStyle/>
        <a:p>
          <a:endParaRPr lang="it-IT" sz="1800">
            <a:latin typeface="Bookman Old Style" pitchFamily="18" charset="0"/>
          </a:endParaRPr>
        </a:p>
      </dgm:t>
    </dgm:pt>
    <dgm:pt modelId="{78A6A28E-A070-4989-9D18-1F69B84898FA}" type="sibTrans" cxnId="{20375CB9-DD85-40D0-AA8C-92E31C32C604}">
      <dgm:prSet/>
      <dgm:spPr/>
      <dgm:t>
        <a:bodyPr/>
        <a:lstStyle/>
        <a:p>
          <a:endParaRPr lang="it-IT" sz="1800">
            <a:latin typeface="Bookman Old Style" pitchFamily="18" charset="0"/>
          </a:endParaRPr>
        </a:p>
      </dgm:t>
    </dgm:pt>
    <dgm:pt modelId="{EA16AAC0-8603-41B7-9312-4F28EB78B19C}">
      <dgm:prSet custT="1"/>
      <dgm:spPr/>
      <dgm:t>
        <a:bodyPr/>
        <a:lstStyle/>
        <a:p>
          <a:pPr rtl="0"/>
          <a:r>
            <a:rPr lang="it-IT" sz="1800" i="0" dirty="0" smtClean="0">
              <a:latin typeface="Bookman Old Style" pitchFamily="18" charset="0"/>
            </a:rPr>
            <a:t>REALIZZATA TRA IL 30 MARZO E IL 7 APRILE 2015</a:t>
          </a:r>
          <a:br>
            <a:rPr lang="it-IT" sz="1800" i="0" dirty="0" smtClean="0">
              <a:latin typeface="Bookman Old Style" pitchFamily="18" charset="0"/>
            </a:rPr>
          </a:br>
          <a:r>
            <a:rPr lang="it-IT" sz="1800" i="0" dirty="0" smtClean="0">
              <a:latin typeface="Bookman Old Style" pitchFamily="18" charset="0"/>
            </a:rPr>
            <a:t>TRAMITE 603 INTERVISTE ON LINE</a:t>
          </a:r>
          <a:br>
            <a:rPr lang="it-IT" sz="1800" i="0" dirty="0" smtClean="0">
              <a:latin typeface="Bookman Old Style" pitchFamily="18" charset="0"/>
            </a:rPr>
          </a:br>
          <a:r>
            <a:rPr lang="it-IT" sz="1800" i="0" dirty="0" smtClean="0">
              <a:latin typeface="Bookman Old Style" pitchFamily="18" charset="0"/>
            </a:rPr>
            <a:t>SOMMINISTRATE CON IL METODO C.A.W.I.</a:t>
          </a:r>
          <a:br>
            <a:rPr lang="it-IT" sz="1800" i="0" dirty="0" smtClean="0">
              <a:latin typeface="Bookman Old Style" pitchFamily="18" charset="0"/>
            </a:rPr>
          </a:br>
          <a:r>
            <a:rPr lang="it-IT" sz="1800" i="0" dirty="0" smtClean="0">
              <a:latin typeface="Bookman Old Style" pitchFamily="18" charset="0"/>
            </a:rPr>
            <a:t>(COMPUTER AIDED WEB INTERVIEWING)</a:t>
          </a:r>
          <a:br>
            <a:rPr lang="it-IT" sz="1800" i="0" dirty="0" smtClean="0">
              <a:latin typeface="Bookman Old Style" pitchFamily="18" charset="0"/>
            </a:rPr>
          </a:br>
          <a:r>
            <a:rPr lang="it-IT" sz="1800" i="0" dirty="0" smtClean="0">
              <a:latin typeface="Bookman Old Style" pitchFamily="18" charset="0"/>
            </a:rPr>
            <a:t>A UN CAMPIONE DI INDIVIDUI 15-19ENNI</a:t>
          </a:r>
          <a:endParaRPr lang="it-IT" sz="1800" dirty="0">
            <a:latin typeface="Bookman Old Style" pitchFamily="18" charset="0"/>
          </a:endParaRPr>
        </a:p>
      </dgm:t>
    </dgm:pt>
    <dgm:pt modelId="{8DEB7FDD-8F6D-4303-9FB5-5A4C3A9BDAC0}" type="parTrans" cxnId="{6475BC7B-E79C-49E1-A3D9-7F6B16CFAF7A}">
      <dgm:prSet/>
      <dgm:spPr/>
      <dgm:t>
        <a:bodyPr/>
        <a:lstStyle/>
        <a:p>
          <a:endParaRPr lang="it-IT" sz="1800">
            <a:latin typeface="Bookman Old Style" pitchFamily="18" charset="0"/>
          </a:endParaRPr>
        </a:p>
      </dgm:t>
    </dgm:pt>
    <dgm:pt modelId="{59DA476D-8C1D-4362-BB58-B3208FB8ACD9}" type="sibTrans" cxnId="{6475BC7B-E79C-49E1-A3D9-7F6B16CFAF7A}">
      <dgm:prSet/>
      <dgm:spPr/>
      <dgm:t>
        <a:bodyPr/>
        <a:lstStyle/>
        <a:p>
          <a:endParaRPr lang="it-IT" sz="1800">
            <a:latin typeface="Bookman Old Style" pitchFamily="18" charset="0"/>
          </a:endParaRPr>
        </a:p>
      </dgm:t>
    </dgm:pt>
    <dgm:pt modelId="{7979DE62-918C-4D3E-AA11-CC364768D763}" type="pres">
      <dgm:prSet presAssocID="{7E6E5ECA-1A4A-44EE-B7D7-70159D3311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C6A4A6F-F62B-4FFD-B8EA-CF0C4626944F}" type="pres">
      <dgm:prSet presAssocID="{75D4C507-BDA0-4420-B064-F2BF5884B1B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D20131-ABB2-4E79-800E-7177A7780EB7}" type="pres">
      <dgm:prSet presAssocID="{78A6A28E-A070-4989-9D18-1F69B84898FA}" presName="spacer" presStyleCnt="0"/>
      <dgm:spPr/>
    </dgm:pt>
    <dgm:pt modelId="{9F3A3A4C-BC21-4DAC-8001-23D6D30825C6}" type="pres">
      <dgm:prSet presAssocID="{EA16AAC0-8603-41B7-9312-4F28EB78B19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0375CB9-DD85-40D0-AA8C-92E31C32C604}" srcId="{7E6E5ECA-1A4A-44EE-B7D7-70159D3311F3}" destId="{75D4C507-BDA0-4420-B064-F2BF5884B1BE}" srcOrd="0" destOrd="0" parTransId="{40B47835-EBF7-4DDE-BC46-31C925C9FCD7}" sibTransId="{78A6A28E-A070-4989-9D18-1F69B84898FA}"/>
    <dgm:cxn modelId="{DE1AF8C0-4F24-45FA-8DE5-B5CCB6459C98}" type="presOf" srcId="{EA16AAC0-8603-41B7-9312-4F28EB78B19C}" destId="{9F3A3A4C-BC21-4DAC-8001-23D6D30825C6}" srcOrd="0" destOrd="0" presId="urn:microsoft.com/office/officeart/2005/8/layout/vList2"/>
    <dgm:cxn modelId="{D96A5BAA-BDC7-49CC-BE22-A7167F480BEC}" type="presOf" srcId="{75D4C507-BDA0-4420-B064-F2BF5884B1BE}" destId="{DC6A4A6F-F62B-4FFD-B8EA-CF0C4626944F}" srcOrd="0" destOrd="0" presId="urn:microsoft.com/office/officeart/2005/8/layout/vList2"/>
    <dgm:cxn modelId="{6475BC7B-E79C-49E1-A3D9-7F6B16CFAF7A}" srcId="{7E6E5ECA-1A4A-44EE-B7D7-70159D3311F3}" destId="{EA16AAC0-8603-41B7-9312-4F28EB78B19C}" srcOrd="1" destOrd="0" parTransId="{8DEB7FDD-8F6D-4303-9FB5-5A4C3A9BDAC0}" sibTransId="{59DA476D-8C1D-4362-BB58-B3208FB8ACD9}"/>
    <dgm:cxn modelId="{77DB64CC-AEF2-4392-9383-698CF0E41C80}" type="presOf" srcId="{7E6E5ECA-1A4A-44EE-B7D7-70159D3311F3}" destId="{7979DE62-918C-4D3E-AA11-CC364768D763}" srcOrd="0" destOrd="0" presId="urn:microsoft.com/office/officeart/2005/8/layout/vList2"/>
    <dgm:cxn modelId="{E1FF540F-3F0F-420F-9672-64515E81D432}" type="presParOf" srcId="{7979DE62-918C-4D3E-AA11-CC364768D763}" destId="{DC6A4A6F-F62B-4FFD-B8EA-CF0C4626944F}" srcOrd="0" destOrd="0" presId="urn:microsoft.com/office/officeart/2005/8/layout/vList2"/>
    <dgm:cxn modelId="{2FF5AC53-3CCE-4376-95EA-E76B7CB20F30}" type="presParOf" srcId="{7979DE62-918C-4D3E-AA11-CC364768D763}" destId="{23D20131-ABB2-4E79-800E-7177A7780EB7}" srcOrd="1" destOrd="0" presId="urn:microsoft.com/office/officeart/2005/8/layout/vList2"/>
    <dgm:cxn modelId="{D94D1AF0-F6F7-4009-98A3-8618620DCC59}" type="presParOf" srcId="{7979DE62-918C-4D3E-AA11-CC364768D763}" destId="{9F3A3A4C-BC21-4DAC-8001-23D6D30825C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A4A6F-F62B-4FFD-B8EA-CF0C4626944F}">
      <dsp:nvSpPr>
        <dsp:cNvPr id="0" name=""/>
        <dsp:cNvSpPr/>
      </dsp:nvSpPr>
      <dsp:spPr>
        <a:xfrm>
          <a:off x="0" y="869043"/>
          <a:ext cx="8615363" cy="15210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i="0" kern="1200" dirty="0" smtClean="0">
              <a:latin typeface="Bookman Old Style" pitchFamily="18" charset="0"/>
            </a:rPr>
            <a:t>COMMISSIONATA AD ASTRARICERCHE</a:t>
          </a:r>
          <a:br>
            <a:rPr lang="it-IT" sz="1800" i="0" kern="1200" dirty="0" smtClean="0">
              <a:latin typeface="Bookman Old Style" pitchFamily="18" charset="0"/>
            </a:rPr>
          </a:br>
          <a:r>
            <a:rPr lang="it-IT" sz="1800" i="0" kern="1200" dirty="0" smtClean="0">
              <a:latin typeface="Bookman Old Style" pitchFamily="18" charset="0"/>
            </a:rPr>
            <a:t>DA COMIECO NEL MARZO 2015</a:t>
          </a:r>
          <a:endParaRPr lang="it-IT" sz="1800" kern="1200" dirty="0">
            <a:latin typeface="Bookman Old Style" pitchFamily="18" charset="0"/>
          </a:endParaRPr>
        </a:p>
      </dsp:txBody>
      <dsp:txXfrm>
        <a:off x="74249" y="943292"/>
        <a:ext cx="8466865" cy="1372502"/>
      </dsp:txXfrm>
    </dsp:sp>
    <dsp:sp modelId="{9F3A3A4C-BC21-4DAC-8001-23D6D30825C6}">
      <dsp:nvSpPr>
        <dsp:cNvPr id="0" name=""/>
        <dsp:cNvSpPr/>
      </dsp:nvSpPr>
      <dsp:spPr>
        <a:xfrm>
          <a:off x="0" y="2577243"/>
          <a:ext cx="8615363" cy="1521000"/>
        </a:xfrm>
        <a:prstGeom prst="roundRect">
          <a:avLst/>
        </a:prstGeom>
        <a:solidFill>
          <a:schemeClr val="accent5">
            <a:hueOff val="1856237"/>
            <a:satOff val="30193"/>
            <a:lumOff val="-3392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i="0" kern="1200" dirty="0" smtClean="0">
              <a:latin typeface="Bookman Old Style" pitchFamily="18" charset="0"/>
            </a:rPr>
            <a:t>REALIZZATA TRA IL 30 MARZO E IL 7 APRILE 2015</a:t>
          </a:r>
          <a:br>
            <a:rPr lang="it-IT" sz="1800" i="0" kern="1200" dirty="0" smtClean="0">
              <a:latin typeface="Bookman Old Style" pitchFamily="18" charset="0"/>
            </a:rPr>
          </a:br>
          <a:r>
            <a:rPr lang="it-IT" sz="1800" i="0" kern="1200" dirty="0" smtClean="0">
              <a:latin typeface="Bookman Old Style" pitchFamily="18" charset="0"/>
            </a:rPr>
            <a:t>TRAMITE 603 INTERVISTE ON LINE</a:t>
          </a:r>
          <a:br>
            <a:rPr lang="it-IT" sz="1800" i="0" kern="1200" dirty="0" smtClean="0">
              <a:latin typeface="Bookman Old Style" pitchFamily="18" charset="0"/>
            </a:rPr>
          </a:br>
          <a:r>
            <a:rPr lang="it-IT" sz="1800" i="0" kern="1200" dirty="0" smtClean="0">
              <a:latin typeface="Bookman Old Style" pitchFamily="18" charset="0"/>
            </a:rPr>
            <a:t>SOMMINISTRATE CON IL METODO C.A.W.I.</a:t>
          </a:r>
          <a:br>
            <a:rPr lang="it-IT" sz="1800" i="0" kern="1200" dirty="0" smtClean="0">
              <a:latin typeface="Bookman Old Style" pitchFamily="18" charset="0"/>
            </a:rPr>
          </a:br>
          <a:r>
            <a:rPr lang="it-IT" sz="1800" i="0" kern="1200" dirty="0" smtClean="0">
              <a:latin typeface="Bookman Old Style" pitchFamily="18" charset="0"/>
            </a:rPr>
            <a:t>(COMPUTER AIDED WEB INTERVIEWING)</a:t>
          </a:r>
          <a:br>
            <a:rPr lang="it-IT" sz="1800" i="0" kern="1200" dirty="0" smtClean="0">
              <a:latin typeface="Bookman Old Style" pitchFamily="18" charset="0"/>
            </a:rPr>
          </a:br>
          <a:r>
            <a:rPr lang="it-IT" sz="1800" i="0" kern="1200" dirty="0" smtClean="0">
              <a:latin typeface="Bookman Old Style" pitchFamily="18" charset="0"/>
            </a:rPr>
            <a:t>A UN CAMPIONE DI INDIVIDUI 15-19ENNI</a:t>
          </a:r>
          <a:endParaRPr lang="it-IT" sz="1800" kern="1200" dirty="0">
            <a:latin typeface="Bookman Old Style" pitchFamily="18" charset="0"/>
          </a:endParaRPr>
        </a:p>
      </dsp:txBody>
      <dsp:txXfrm>
        <a:off x="74249" y="2651492"/>
        <a:ext cx="8466865" cy="137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62A69-A3AA-488B-90A6-3BAC5CB92359}" type="datetimeFigureOut">
              <a:rPr lang="it-IT" smtClean="0"/>
              <a:pPr/>
              <a:t>28/04/2015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9A698-ACF7-44D9-B759-6BE2967A20E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160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75FBF-FC42-46BD-A137-4E176A86209A}" type="datetimeFigureOut">
              <a:rPr lang="it-IT" smtClean="0"/>
              <a:pPr/>
              <a:t>28/04/2015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D8023-3C75-44E7-AA4B-3D14354F3BB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44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95782-6867-4077-9E49-882B0C08D31D}" type="slidenum">
              <a:rPr lang="it-IT" smtClean="0">
                <a:cs typeface="Arial" charset="0"/>
              </a:rPr>
              <a:pPr/>
              <a:t>1</a:t>
            </a:fld>
            <a:endParaRPr lang="it-IT" dirty="0" smtClean="0">
              <a:cs typeface="Arial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A679C-885B-4010-9355-5D72B452C5A7}" type="slidenum">
              <a:rPr lang="it-IT" smtClean="0">
                <a:cs typeface="Arial" charset="0"/>
              </a:rPr>
              <a:pPr/>
              <a:t>2</a:t>
            </a:fld>
            <a:endParaRPr lang="it-IT" dirty="0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14350"/>
            <a:ext cx="3430587" cy="257333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839" y="3257359"/>
            <a:ext cx="7320325" cy="3086264"/>
          </a:xfrm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2E909-87CA-474A-BC61-41264C9CBB27}" type="slidenum">
              <a:rPr lang="it-IT" smtClean="0">
                <a:cs typeface="Arial" charset="0"/>
              </a:rPr>
              <a:pPr/>
              <a:t>34</a:t>
            </a:fld>
            <a:endParaRPr lang="it-IT" dirty="0" smtClean="0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9088" y="514350"/>
            <a:ext cx="3427412" cy="2571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0" h="1270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2400">
                <a:latin typeface="Bookman Old Style" pitchFamily="18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Bookman Old Styl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a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3" y="865189"/>
            <a:ext cx="8715436" cy="4126261"/>
          </a:xfrm>
        </p:spPr>
        <p:txBody>
          <a:bodyPr anchor="ctr" anchorCtr="0">
            <a:normAutofit/>
          </a:bodyPr>
          <a:lstStyle>
            <a:lvl1pPr marL="0" indent="0" algn="just">
              <a:defRPr sz="2400" i="1">
                <a:solidFill>
                  <a:schemeClr val="accent1">
                    <a:lumMod val="50000"/>
                  </a:schemeClr>
                </a:solidFill>
              </a:defRPr>
            </a:lvl1pPr>
            <a:lvl2pPr algn="just">
              <a:defRPr sz="2400" i="1"/>
            </a:lvl2pPr>
            <a:lvl3pPr algn="just">
              <a:defRPr sz="2400" i="1"/>
            </a:lvl3pPr>
            <a:lvl4pPr algn="just">
              <a:defRPr sz="2400" i="1"/>
            </a:lvl4pPr>
            <a:lvl5pPr algn="just">
              <a:defRPr sz="2400" i="1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3492500" y="6481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400" b="0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it-IT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/>
          </p:nvPr>
        </p:nvSpPr>
        <p:spPr>
          <a:xfrm>
            <a:off x="234950" y="5360566"/>
            <a:ext cx="8699500" cy="880844"/>
          </a:xfrm>
        </p:spPr>
        <p:txBody>
          <a:bodyPr anchor="b" anchorCtr="0">
            <a:normAutofit/>
          </a:bodyPr>
          <a:lstStyle>
            <a:lvl1pPr algn="r">
              <a:defRPr sz="1600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1"/>
          </p:nvPr>
        </p:nvSpPr>
        <p:spPr>
          <a:xfrm>
            <a:off x="234950" y="5042119"/>
            <a:ext cx="8699500" cy="293687"/>
          </a:xfrm>
        </p:spPr>
        <p:txBody>
          <a:bodyPr>
            <a:noAutofit/>
          </a:bodyPr>
          <a:lstStyle>
            <a:lvl1pPr algn="r">
              <a:defRPr sz="1600">
                <a:solidFill>
                  <a:srgbClr val="0070C0"/>
                </a:solidFill>
              </a:defRPr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18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uazio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ts val="1800"/>
              </a:lnSpc>
              <a:defRPr sz="1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8203" y="865189"/>
            <a:ext cx="8591516" cy="5385300"/>
          </a:xfrm>
        </p:spPr>
        <p:txBody>
          <a:bodyPr anchor="ctr" anchorCtr="0">
            <a:normAutofit/>
          </a:bodyPr>
          <a:lstStyle>
            <a:lvl1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sz="1800" i="0">
                <a:solidFill>
                  <a:schemeClr val="accent1">
                    <a:lumMod val="50000"/>
                  </a:schemeClr>
                </a:solidFill>
              </a:defRPr>
            </a:lvl1pPr>
            <a:lvl2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sz="1800"/>
            </a:lvl2pPr>
            <a:lvl3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sz="1800"/>
            </a:lvl3pPr>
            <a:lvl4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sz="1800"/>
            </a:lvl4pPr>
            <a:lvl5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3492500" y="6481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400" b="0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it-IT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Arrotonda angolo diagonale rettangolo 4"/>
          <p:cNvSpPr/>
          <p:nvPr userDrawn="1"/>
        </p:nvSpPr>
        <p:spPr>
          <a:xfrm>
            <a:off x="1" y="769939"/>
            <a:ext cx="288098" cy="5605810"/>
          </a:xfrm>
          <a:prstGeom prst="round2DiagRect">
            <a:avLst/>
          </a:prstGeom>
          <a:gradFill>
            <a:gsLst>
              <a:gs pos="0">
                <a:srgbClr val="33CC33"/>
              </a:gs>
              <a:gs pos="68000">
                <a:schemeClr val="accent6">
                  <a:lumMod val="75000"/>
                </a:schemeClr>
              </a:gs>
              <a:gs pos="100000">
                <a:srgbClr val="33CC33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pc="400" baseline="0" dirty="0" smtClean="0">
                <a:solidFill>
                  <a:schemeClr val="bg1"/>
                </a:solidFill>
                <a:latin typeface="Bookman Old Style" pitchFamily="18" charset="0"/>
              </a:rPr>
              <a:t>ACCENTUAZIONI POSITIVE</a:t>
            </a:r>
            <a:endParaRPr lang="it-IT" spc="400" baseline="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entuazioniMed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8203" y="865188"/>
            <a:ext cx="8591516" cy="2566781"/>
          </a:xfrm>
          <a:solidFill>
            <a:srgbClr val="CCFF99"/>
          </a:solidFill>
        </p:spPr>
        <p:txBody>
          <a:bodyPr anchor="ctr" anchorCtr="0">
            <a:normAutofit/>
          </a:bodyPr>
          <a:lstStyle>
            <a:lvl1pPr marL="263525" indent="-263525" algn="just">
              <a:buClr>
                <a:srgbClr val="007A37"/>
              </a:buClr>
              <a:buFont typeface="Wingdings" pitchFamily="2" charset="2"/>
              <a:buChar char="§"/>
              <a:defRPr sz="1800" i="0">
                <a:solidFill>
                  <a:srgbClr val="007A37"/>
                </a:solidFill>
              </a:defRPr>
            </a:lvl1pPr>
            <a:lvl2pPr algn="just">
              <a:buClr>
                <a:srgbClr val="007A37"/>
              </a:buClr>
              <a:buFont typeface="Wingdings" pitchFamily="2" charset="2"/>
              <a:buChar char="§"/>
              <a:defRPr sz="1800">
                <a:solidFill>
                  <a:srgbClr val="007A37"/>
                </a:solidFill>
              </a:defRPr>
            </a:lvl2pPr>
            <a:lvl3pPr algn="just">
              <a:buClr>
                <a:srgbClr val="007A37"/>
              </a:buClr>
              <a:buFont typeface="Wingdings" pitchFamily="2" charset="2"/>
              <a:buChar char="§"/>
              <a:defRPr sz="1800">
                <a:solidFill>
                  <a:srgbClr val="007A37"/>
                </a:solidFill>
              </a:defRPr>
            </a:lvl3pPr>
            <a:lvl4pPr algn="just">
              <a:buClr>
                <a:srgbClr val="007A37"/>
              </a:buClr>
              <a:buFont typeface="Wingdings" pitchFamily="2" charset="2"/>
              <a:buChar char="§"/>
              <a:defRPr sz="1800">
                <a:solidFill>
                  <a:srgbClr val="007A37"/>
                </a:solidFill>
              </a:defRPr>
            </a:lvl4pPr>
            <a:lvl5pPr algn="just">
              <a:buClr>
                <a:srgbClr val="007A37"/>
              </a:buClr>
              <a:buFont typeface="Wingdings" pitchFamily="2" charset="2"/>
              <a:buChar char="§"/>
              <a:defRPr sz="1800">
                <a:solidFill>
                  <a:srgbClr val="007A37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3492500" y="6481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400" b="0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it-IT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Arrotonda angolo diagonale rettangolo 4"/>
          <p:cNvSpPr/>
          <p:nvPr userDrawn="1"/>
        </p:nvSpPr>
        <p:spPr>
          <a:xfrm>
            <a:off x="1" y="769939"/>
            <a:ext cx="288098" cy="5605810"/>
          </a:xfrm>
          <a:prstGeom prst="round2Diag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  <a:gs pos="100000">
                <a:srgbClr val="33CC33"/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pc="400" baseline="0" dirty="0" smtClean="0">
                <a:solidFill>
                  <a:schemeClr val="bg1"/>
                </a:solidFill>
                <a:latin typeface="Bookman Old Style" pitchFamily="18" charset="0"/>
              </a:rPr>
              <a:t>ACCENTUAZIONI</a:t>
            </a:r>
            <a:endParaRPr lang="it-IT" spc="400" baseline="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0"/>
          </p:nvPr>
        </p:nvSpPr>
        <p:spPr>
          <a:xfrm>
            <a:off x="352068" y="3574473"/>
            <a:ext cx="8591516" cy="2653052"/>
          </a:xfrm>
          <a:solidFill>
            <a:srgbClr val="FFE575"/>
          </a:solidFill>
        </p:spPr>
        <p:txBody>
          <a:bodyPr anchor="ctr" anchorCtr="0">
            <a:normAutofit/>
          </a:bodyPr>
          <a:lstStyle>
            <a:lvl1pPr marL="263525" indent="-263525" algn="just">
              <a:buClr>
                <a:srgbClr val="FF0000"/>
              </a:buClr>
              <a:buFont typeface="Wingdings" pitchFamily="2" charset="2"/>
              <a:buChar char="§"/>
              <a:defRPr sz="1800" i="0">
                <a:solidFill>
                  <a:srgbClr val="C00000"/>
                </a:solidFill>
              </a:defRPr>
            </a:lvl1pPr>
            <a:lvl2pPr algn="just"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rgbClr val="C00000"/>
                </a:solidFill>
              </a:defRPr>
            </a:lvl2pPr>
            <a:lvl3pPr algn="just"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rgbClr val="C00000"/>
                </a:solidFill>
              </a:defRPr>
            </a:lvl3pPr>
            <a:lvl4pPr algn="just"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rgbClr val="C00000"/>
                </a:solidFill>
              </a:defRPr>
            </a:lvl4pPr>
            <a:lvl5pPr algn="just"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rgbClr val="C00000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inizione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0729" y="865189"/>
            <a:ext cx="8532921" cy="5360248"/>
          </a:xfrm>
        </p:spPr>
        <p:txBody>
          <a:bodyPr anchor="ctr" anchorCtr="0">
            <a:normAutofit/>
          </a:bodyPr>
          <a:lstStyle>
            <a:lvl1pPr marL="266700" indent="-228600" algn="l">
              <a:buFont typeface="Wingdings" pitchFamily="2" charset="2"/>
              <a:buChar char="§"/>
              <a:defRPr sz="1600" i="0">
                <a:solidFill>
                  <a:srgbClr val="008000"/>
                </a:solidFill>
              </a:defRPr>
            </a:lvl1pPr>
            <a:lvl2pPr marL="541338" indent="-228600" algn="l">
              <a:buFont typeface="Wingdings" pitchFamily="2" charset="2"/>
              <a:buChar char="§"/>
              <a:defRPr sz="1600">
                <a:solidFill>
                  <a:srgbClr val="008000"/>
                </a:solidFill>
              </a:defRPr>
            </a:lvl2pPr>
            <a:lvl3pPr marL="714375" indent="-225425" algn="l">
              <a:buFont typeface="Wingdings" pitchFamily="2" charset="2"/>
              <a:buChar char="§"/>
              <a:defRPr sz="1600">
                <a:solidFill>
                  <a:srgbClr val="008000"/>
                </a:solidFill>
              </a:defRPr>
            </a:lvl3pPr>
            <a:lvl4pPr marL="904875" indent="-228600" algn="l">
              <a:buFont typeface="Wingdings" pitchFamily="2" charset="2"/>
              <a:buChar char="§"/>
              <a:defRPr sz="1600">
                <a:solidFill>
                  <a:srgbClr val="008000"/>
                </a:solidFill>
              </a:defRPr>
            </a:lvl4pPr>
            <a:lvl5pPr marL="1077913" indent="-225425" algn="l">
              <a:buFont typeface="Wingdings" pitchFamily="2" charset="2"/>
              <a:buChar char="§"/>
              <a:defRPr sz="1600">
                <a:solidFill>
                  <a:srgbClr val="008000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3492500" y="6481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400" b="0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it-IT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5" name="Arrotonda angolo diagonale rettangolo 4"/>
          <p:cNvSpPr/>
          <p:nvPr userDrawn="1"/>
        </p:nvSpPr>
        <p:spPr>
          <a:xfrm>
            <a:off x="1" y="769939"/>
            <a:ext cx="288098" cy="5605810"/>
          </a:xfrm>
          <a:prstGeom prst="round2DiagRect">
            <a:avLst/>
          </a:prstGeom>
          <a:gradFill>
            <a:gsLst>
              <a:gs pos="0">
                <a:srgbClr val="002060"/>
              </a:gs>
              <a:gs pos="60000">
                <a:srgbClr val="002060"/>
              </a:gs>
              <a:gs pos="65000">
                <a:srgbClr val="00B050"/>
              </a:gs>
              <a:gs pos="75000">
                <a:srgbClr val="C00000"/>
              </a:gs>
              <a:gs pos="85000">
                <a:srgbClr val="002060"/>
              </a:gs>
              <a:gs pos="100000">
                <a:srgbClr val="002060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pc="0" baseline="0" dirty="0" smtClean="0">
                <a:solidFill>
                  <a:schemeClr val="bg1"/>
                </a:solidFill>
                <a:latin typeface="Bookman Old Style" pitchFamily="18" charset="0"/>
              </a:rPr>
              <a:t>ITEMS CHE COSTITUISCONO L’INDICE</a:t>
            </a:r>
            <a:endParaRPr lang="it-IT" spc="0" baseline="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3492500" y="6481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400" b="0" i="1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4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it-IT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76993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0" h="1270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844" y="24714"/>
            <a:ext cx="8858312" cy="722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865189"/>
            <a:ext cx="8229600" cy="5260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61042"/>
            <a:ext cx="9144000" cy="561594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0000"/>
                </a:schemeClr>
              </a:gs>
              <a:gs pos="13000">
                <a:schemeClr val="bg1"/>
              </a:gs>
              <a:gs pos="82000">
                <a:srgbClr val="ECECE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0" h="1270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pic>
        <p:nvPicPr>
          <p:cNvPr id="9" name="Picture 2" descr="C:\Users\c.finzi\Desktop\Astra\Astra Image\2012\Logo\DIAGRAM_logo_only_large_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30" y="6415114"/>
            <a:ext cx="1571082" cy="3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4.bp.blogspot.com/-jiB4OcNr2jY/UKzzJZ8NDwI/AAAAAAAABWo/4aoZRMuhTNs/s1600/COMIECO+2008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641" y="6454048"/>
            <a:ext cx="1124009" cy="345763"/>
          </a:xfrm>
          <a:prstGeom prst="rect">
            <a:avLst/>
          </a:prstGeom>
          <a:noFill/>
          <a:ln>
            <a:noFill/>
          </a:ln>
          <a:effectLst>
            <a:glow rad="50800">
              <a:schemeClr val="bg1"/>
            </a:glow>
            <a:outerShdw blurRad="44450" dist="27940" dir="5400000" algn="ctr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6" r:id="rId3"/>
    <p:sldLayoutId id="2147483657" r:id="rId4"/>
    <p:sldLayoutId id="2147483658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2000"/>
        </a:lnSpc>
        <a:spcBef>
          <a:spcPct val="0"/>
        </a:spcBef>
        <a:buNone/>
        <a:defRPr sz="2000" b="1" kern="1200">
          <a:solidFill>
            <a:schemeClr val="accent1">
              <a:lumMod val="50000"/>
            </a:schemeClr>
          </a:solidFill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ChangeArrowheads="1"/>
          </p:cNvSpPr>
          <p:nvPr/>
        </p:nvSpPr>
        <p:spPr bwMode="auto">
          <a:xfrm>
            <a:off x="-17463" y="2180107"/>
            <a:ext cx="9161463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Gli adolescenti, lo sviluppo sostenibile </a:t>
            </a:r>
            <a:br>
              <a:rPr lang="it-IT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it-IT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e il riciclo</a:t>
            </a:r>
            <a:r>
              <a:rPr lang="it-IT" sz="11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it-IT" sz="11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it-IT" sz="11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it-IT" sz="11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it-IT" sz="1100" b="1" i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(ricerca quantitativa – </a:t>
            </a:r>
            <a:r>
              <a:rPr lang="it-IT" sz="1100" b="1" i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aprile 2015)</a:t>
            </a:r>
            <a:endParaRPr lang="it-IT" sz="1100" b="1" i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42332" y="769938"/>
            <a:ext cx="9025465" cy="13335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.finzi\Desktop\Astra\Astra Image\2012\Logo\DIAGRAM_logo_only_large_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724" y="911788"/>
            <a:ext cx="4233459" cy="10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33868" y="4973638"/>
            <a:ext cx="9025465" cy="13335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4.bp.blogspot.com/-jiB4OcNr2jY/UKzzJZ8NDwI/AAAAAAAABWo/4aoZRMuhTNs/s1600/COMIECO+200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35" y="5118181"/>
            <a:ext cx="3457810" cy="10636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Attività svolte per uno stile di vita "sostenibile"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817556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2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 di varietà delle </a:t>
            </a:r>
            <a:r>
              <a:rPr lang="it-IT" dirty="0"/>
              <a:t>a</a:t>
            </a:r>
            <a:r>
              <a:rPr lang="it-IT" dirty="0" smtClean="0"/>
              <a:t>ttività svolte</a:t>
            </a:r>
            <a:br>
              <a:rPr lang="it-IT" dirty="0" smtClean="0"/>
            </a:br>
            <a:r>
              <a:rPr lang="it-IT" dirty="0" smtClean="0"/>
              <a:t>per </a:t>
            </a:r>
            <a:r>
              <a:rPr lang="it-IT" dirty="0"/>
              <a:t>uno stile di vita "sostenibile"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48028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arrotondato 3"/>
          <p:cNvSpPr/>
          <p:nvPr/>
        </p:nvSpPr>
        <p:spPr>
          <a:xfrm>
            <a:off x="1778466" y="1753299"/>
            <a:ext cx="1702966" cy="243281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Bookman Old Style" pitchFamily="18" charset="0"/>
              </a:rPr>
              <a:t>da 6 a 9 azioni </a:t>
            </a:r>
            <a:endParaRPr lang="it-IT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338921" y="1711354"/>
            <a:ext cx="1702966" cy="24328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Bookman Old Style" pitchFamily="18" charset="0"/>
              </a:rPr>
              <a:t>da 0 a 2 azioni </a:t>
            </a:r>
            <a:endParaRPr lang="it-IT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867325" y="5517232"/>
            <a:ext cx="1702966" cy="243281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mtClean="0">
                <a:solidFill>
                  <a:schemeClr val="tx1"/>
                </a:solidFill>
                <a:latin typeface="Bookman Old Style" pitchFamily="18" charset="0"/>
              </a:rPr>
              <a:t>da 3 a 5 </a:t>
            </a:r>
            <a:r>
              <a:rPr lang="it-IT" sz="1400" b="1" dirty="0" smtClean="0">
                <a:solidFill>
                  <a:schemeClr val="tx1"/>
                </a:solidFill>
                <a:latin typeface="Bookman Old Style" pitchFamily="18" charset="0"/>
              </a:rPr>
              <a:t>azioni </a:t>
            </a:r>
            <a:endParaRPr lang="it-IT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 </a:t>
            </a:r>
            <a:r>
              <a:rPr lang="it-IT" dirty="0" smtClean="0">
                <a:solidFill>
                  <a:srgbClr val="00B050"/>
                </a:solidFill>
              </a:rPr>
              <a:t>attuali</a:t>
            </a:r>
            <a:r>
              <a:rPr lang="it-IT" dirty="0" smtClean="0"/>
              <a:t> </a:t>
            </a:r>
            <a:r>
              <a:rPr lang="it-IT" i="1" dirty="0" smtClean="0"/>
              <a:t>vs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previste </a:t>
            </a:r>
            <a:r>
              <a:rPr lang="it-IT" dirty="0">
                <a:solidFill>
                  <a:srgbClr val="0070C0"/>
                </a:solidFill>
              </a:rPr>
              <a:t>in futuro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per uno stile di vita "sostenibile"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64091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46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Preoccupazione per il tema ambientale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021636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28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Preoccupazione per il tema ambientale: a livello locale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640172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24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Importanza attribuita a diversi temi ambientali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61443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94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 fossi il Ministro dell'ambiente...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75803"/>
              </p:ext>
            </p:extLst>
          </p:nvPr>
        </p:nvGraphicFramePr>
        <p:xfrm>
          <a:off x="234950" y="811785"/>
          <a:ext cx="8648700" cy="5476100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7554383"/>
                <a:gridCol w="1094317"/>
              </a:tblGrid>
              <a:tr h="70366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diffonderei</a:t>
                      </a:r>
                      <a:r>
                        <a:rPr lang="it-IT" sz="1400" b="1" u="none" strike="noStrike" baseline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e renderei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efficiente la raccolta differenziata (mettendo a disposizione strumenti, incentivando chi la effettua, inasprendo le sanzioni per chi trasgredisce)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12.1%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4928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renderei</a:t>
                      </a:r>
                      <a:r>
                        <a:rPr lang="it-IT" sz="1400" b="1" u="none" strike="noStrike" baseline="0" dirty="0" smtClean="0">
                          <a:effectLst/>
                          <a:latin typeface="Bookman Old Style" panose="02050604050505020204" pitchFamily="18" charset="0"/>
                        </a:rPr>
                        <a:t> lo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smaltimento dei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rifiuti efficiente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(in termini di raccolta)</a:t>
                      </a:r>
                      <a:b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ed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eco-sostenibile (no inceneritori, etc.)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  <a:latin typeface="Bookman Old Style" panose="02050604050505020204" pitchFamily="18" charset="0"/>
                        </a:rPr>
                        <a:t>11.2%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5527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[in generale]</a:t>
                      </a:r>
                      <a:r>
                        <a:rPr lang="it-IT" sz="1400" b="1" u="none" strike="noStrike" baseline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riformerei, armonizzerei, renderei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efficaci ed efficienti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le leggi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contro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l’inquinamento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(</a:t>
                      </a:r>
                      <a:r>
                        <a:rPr lang="it-IT" sz="1400" b="1" u="none" strike="noStrike" dirty="0" err="1" smtClean="0">
                          <a:effectLst/>
                          <a:latin typeface="Bookman Old Style" panose="02050604050505020204" pitchFamily="18" charset="0"/>
                        </a:rPr>
                        <a:t>rifiuti-emissioni-consumi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9.7%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5527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favorirei/imporrei o alternative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all'auto privata (potenziamento mezzi 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pubblici,</a:t>
                      </a:r>
                      <a:b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it-IT" sz="1400" b="1" u="none" strike="noStrike" dirty="0" err="1" smtClean="0">
                          <a:effectLst/>
                          <a:latin typeface="Bookman Old Style" panose="02050604050505020204" pitchFamily="18" charset="0"/>
                        </a:rPr>
                        <a:t>car</a:t>
                      </a:r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it-IT" sz="1400" b="1" u="none" strike="noStrike" dirty="0" err="1">
                          <a:effectLst/>
                          <a:latin typeface="Bookman Old Style" panose="02050604050505020204" pitchFamily="18" charset="0"/>
                        </a:rPr>
                        <a:t>sharing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, etc.) o soluzioni eco-compatibili (auto elettrica, etc.)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9.4%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31627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favorirei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la diffusione e l'uso primario/esclusivo di energie alternative/rinnovabili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8.7%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31627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potenzierei le aree verdi, i parchi/eliminerei</a:t>
                      </a:r>
                      <a:r>
                        <a:rPr lang="it-IT" sz="1400" u="none" strike="noStrike" baseline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il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disboscamento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6.8%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7892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intraprenderei bonifiche delle aree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inquinate, contaminate (es. 'terra dei fuochi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')/</a:t>
                      </a:r>
                    </a:p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ripulirei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dai rifiuti aree contaminate (spiagge, aree verdi,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etc.)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4.8%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31627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tutela dell'ambiente, della natura, delle acque (generico)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4.6%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31627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diffonderei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cultura e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mi attiverei per sensibilizzare</a:t>
                      </a:r>
                      <a:r>
                        <a:rPr lang="it-IT" sz="1400" u="none" strike="noStrike" baseline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sul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tema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5527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vieterei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emissioni pericolose alle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industrie, fabbriche/istituirei sgravi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e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incentivi</a:t>
                      </a:r>
                      <a:b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per rinnovamenti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in ottica eco degli impianti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  <a:tr h="5527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imporrei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limiti nei consumi di elettricità,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acqua/incentiverei </a:t>
                      </a:r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modalità di consumo efficiente (fonti a basso consumo, sfruttamento acque di </a:t>
                      </a:r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scarto, etc.)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2.7%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837" marR="2837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682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Livello di informazione sulla "Green Economy"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87685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5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Fiducia 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e sostegno </a:t>
            </a: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pubblico auspicato alla "Green Economy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48942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31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Conoscenza dell'espressione "Nativo Ambientale"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819680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4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Questa ricerca</a:t>
            </a: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911011005"/>
              </p:ext>
            </p:extLst>
          </p:nvPr>
        </p:nvGraphicFramePr>
        <p:xfrm>
          <a:off x="268287" y="1013106"/>
          <a:ext cx="8615363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Identificazione 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personale e dell'intera </a:t>
            </a: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generazione 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con il termine "Nativo Ambientale"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46574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36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Conoscenza dell'introduzione dell'educazione ambientale 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a scuola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37798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Opinione circa l'introduzione dell'educazione ambientale 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a scuola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478112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08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 dell'educazione </a:t>
            </a:r>
            <a:r>
              <a:rPr lang="it-IT" dirty="0"/>
              <a:t>ambientale ricevuta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44392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86" b="16989"/>
          <a:stretch/>
        </p:blipFill>
        <p:spPr bwMode="auto">
          <a:xfrm>
            <a:off x="4286780" y="3284538"/>
            <a:ext cx="4738686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6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Fonti di informazioni sulle tematiche ambientali: </a:t>
            </a:r>
            <a:br>
              <a:rPr lang="it-IT" dirty="0"/>
            </a:br>
            <a:r>
              <a:rPr lang="it-IT" dirty="0">
                <a:solidFill>
                  <a:srgbClr val="00B050"/>
                </a:solidFill>
              </a:rPr>
              <a:t>le utilizzate 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vs </a:t>
            </a: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>
                <a:solidFill>
                  <a:srgbClr val="0070C0"/>
                </a:solidFill>
              </a:rPr>
              <a:t>più attendibili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63338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59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Opinioni circa la raccolta differenziata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26301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arrotondato 3"/>
          <p:cNvSpPr/>
          <p:nvPr/>
        </p:nvSpPr>
        <p:spPr>
          <a:xfrm>
            <a:off x="234950" y="4910667"/>
            <a:ext cx="4277783" cy="381000"/>
          </a:xfrm>
          <a:prstGeom prst="roundRect">
            <a:avLst>
              <a:gd name="adj" fmla="val 3776"/>
            </a:avLst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1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Opinioni circa la raccolta differenziata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53958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arrotondato 3"/>
          <p:cNvSpPr/>
          <p:nvPr/>
        </p:nvSpPr>
        <p:spPr>
          <a:xfrm>
            <a:off x="234950" y="2356834"/>
            <a:ext cx="4277783" cy="3296991"/>
          </a:xfrm>
          <a:prstGeom prst="roundRect">
            <a:avLst>
              <a:gd name="adj" fmla="val 3776"/>
            </a:avLst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6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Argomentazioni utilizzabili per convincere a fare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la raccolta differenziata di carta e cartone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435296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62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La frequenza della raccolta differenziata in famiglia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55651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70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La frequenza della raccolta differenziata di carta e cartone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in famiglia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239167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Conoscenza del significato dell'espressione "sviluppo sostenibile"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572826"/>
              </p:ext>
            </p:extLst>
          </p:nvPr>
        </p:nvGraphicFramePr>
        <p:xfrm>
          <a:off x="234950" y="865189"/>
          <a:ext cx="8648700" cy="5290077"/>
        </p:xfrm>
        <a:graphic>
          <a:graphicData uri="http://schemas.openxmlformats.org/drawingml/2006/table">
            <a:tbl>
              <a:tblPr bandRow="1">
                <a:tableStyleId>{EB9631B5-78F2-41C9-869B-9F39066F8104}</a:tableStyleId>
              </a:tblPr>
              <a:tblGrid>
                <a:gridCol w="7579783"/>
                <a:gridCol w="1068917"/>
              </a:tblGrid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sviluppo senza inquinamento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36.7%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salvaguardia della natura, dell'ambiente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28.3%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energie rinnovabili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12.7%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ecologia/ecosostenibilità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12.4%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una forma di sviluppo economico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9.2%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sviluppo, progresso, miglioramento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5.5%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produzione con riciclo di 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attenzione alla salute, al benessere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3.7%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sviluppo equilibrato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3.2%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solidarietà, aiuto ai più deboli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2.2%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costruire un futuro migliore per le future generazioni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2.2%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risparmio/riduzione dei costi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1.9%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  <a:tr h="40692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consapevolezza, responsabilità sociale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1.8%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5622" marR="5622" marT="36000" marB="7200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210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La raccolta differenziata di carta e cartone a scuola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97775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/>
          <p:cNvSpPr/>
          <p:nvPr/>
        </p:nvSpPr>
        <p:spPr>
          <a:xfrm>
            <a:off x="234950" y="5937806"/>
            <a:ext cx="2971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i="1" dirty="0" smtClean="0">
                <a:solidFill>
                  <a:srgbClr val="0070C0"/>
                </a:solidFill>
              </a:rPr>
              <a:t>Base: frequentanti una scuola</a:t>
            </a:r>
            <a:endParaRPr lang="it-IT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I prodotti che ritengono da mettere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nella raccolta differenziata di carta e cartone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35901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10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Conferenti almeno un prodotto 'nemico'</a:t>
            </a:r>
            <a:br>
              <a:rPr lang="it-IT" dirty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della raccolta differenziata di carta e cartone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61344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26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conoscenza della filiera del riciclo di carta e </a:t>
            </a:r>
            <a:r>
              <a:rPr lang="it-IT" dirty="0" smtClean="0"/>
              <a:t>cartone</a:t>
            </a:r>
            <a:br>
              <a:rPr lang="it-IT" dirty="0" smtClean="0"/>
            </a:br>
            <a:r>
              <a:rPr lang="it-IT" sz="1800" i="1" dirty="0" smtClean="0"/>
              <a:t>(sempre + spesso)</a:t>
            </a:r>
            <a:endParaRPr lang="it-IT" sz="1800" i="1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928843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45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42332" y="769938"/>
            <a:ext cx="9025465" cy="13335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0" y="1931462"/>
            <a:ext cx="91440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AstraRicerche</a:t>
            </a:r>
            <a:endParaRPr lang="it-IT" sz="24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via Abbondio Sangiorgio 13</a:t>
            </a:r>
          </a:p>
          <a:p>
            <a:pPr algn="ctr"/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20145 Milano</a:t>
            </a:r>
          </a:p>
          <a:p>
            <a:pPr algn="ctr"/>
            <a:endParaRPr lang="it-IT" sz="24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Tel. </a:t>
            </a: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(+39) 02.3319820</a:t>
            </a:r>
            <a:endParaRPr lang="it-IT" sz="24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Fax (+39) 02.33601169 </a:t>
            </a:r>
          </a:p>
          <a:p>
            <a:pPr algn="ctr"/>
            <a:r>
              <a:rPr lang="it-IT" sz="2400" u="sng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astra@astraricerche.it</a:t>
            </a:r>
          </a:p>
          <a:p>
            <a:pPr algn="ctr"/>
            <a:endParaRPr lang="it-IT" sz="24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400" u="sng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www.astraricerche.it</a:t>
            </a:r>
            <a:endParaRPr lang="it-IT" sz="24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Picture 2" descr="C:\Users\c.finzi\Desktop\Astra\Astra Image\2012\Logo\DIAGRAM_logo_only_large_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724" y="911788"/>
            <a:ext cx="4233459" cy="10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633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Grado di informazione sullo sviluppo sostenibile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sviluppo sostenibile è una forma di sviluppo economico che sia compatibile con la salvaguardia dell'ambiente e dei beni liberi (di tutti, non privati) per le generazioni future. In che misura ritieni di essere informato sull’argomento?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base: totale campione</a:t>
            </a:r>
          </a:p>
          <a:p>
            <a:r>
              <a:rPr lang="it-IT" dirty="0" smtClean="0"/>
              <a:t>603 individui 15-19enni 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54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Grado di informazione sullo sviluppo sostenibile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50807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72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Grado di informazione sullo sviluppo sostenibile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23709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Azioni spontaneamente associate </a:t>
            </a:r>
            <a:br>
              <a:rPr lang="it-IT" dirty="0"/>
            </a:br>
            <a:r>
              <a:rPr lang="it-IT" dirty="0"/>
              <a:t>al concetto di "sviluppo sostenibile"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43232"/>
              </p:ext>
            </p:extLst>
          </p:nvPr>
        </p:nvGraphicFramePr>
        <p:xfrm>
          <a:off x="234947" y="852194"/>
          <a:ext cx="8648703" cy="5454945"/>
        </p:xfrm>
        <a:graphic>
          <a:graphicData uri="http://schemas.openxmlformats.org/drawingml/2006/table">
            <a:tbl>
              <a:tblPr bandRow="1">
                <a:tableStyleId>{10A1B5D5-9B99-4C35-A422-299274C87663}</a:tableStyleId>
              </a:tblPr>
              <a:tblGrid>
                <a:gridCol w="7588047"/>
                <a:gridCol w="1060656"/>
              </a:tblGrid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promuovere/fare la raccolta differenziata dei rifiuti/riciclare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33.8%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 dirty="0">
                          <a:effectLst/>
                          <a:latin typeface="Bookman Old Style" panose="02050604050505020204" pitchFamily="18" charset="0"/>
                        </a:rPr>
                        <a:t>attenzione/rispetto/salvaguardia dell'ambiente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  <a:latin typeface="Bookman Old Style" panose="02050604050505020204" pitchFamily="18" charset="0"/>
                        </a:rPr>
                        <a:t>32.2%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promuovere/usare energia alternativa/rinnovabile/pulita (eolico, fotovoltaico, ...)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27.8%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risparmiare/non sprecare </a:t>
                      </a:r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(acqua, cibo, energia,...)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21.3%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 dirty="0">
                          <a:effectLst/>
                          <a:latin typeface="Bookman Old Style" panose="02050604050505020204" pitchFamily="18" charset="0"/>
                        </a:rPr>
                        <a:t>combattere l'inquinamento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  <a:latin typeface="Bookman Old Style" panose="02050604050505020204" pitchFamily="18" charset="0"/>
                        </a:rPr>
                        <a:t>21.2%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azioni in ambito sociale (equità, miglioramento della vita, ...)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9.7%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azioni in ambito economico (reddito, lavoro, industrie,..)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7.4%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utilizzo di materiali ecologici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6.5%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fare acquisti ecologici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5.8%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attenzione all'agricoltura (bio, km. 0, ...)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5.3%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usare mezzi alternativi all'auto (bici, mezzi pubblici, a piedi,...)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4.7%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ecologia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4.6%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promuovere/usare auto elettriche/ibride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  <a:latin typeface="Bookman Old Style" panose="02050604050505020204" pitchFamily="18" charset="0"/>
                        </a:rPr>
                        <a:t>4.5%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crescere/progredire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  <a:latin typeface="Bookman Old Style" panose="02050604050505020204" pitchFamily="18" charset="0"/>
                        </a:rPr>
                        <a:t>4.2%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  <a:tr h="363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condividere/partecipare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  <a:latin typeface="Bookman Old Style" panose="02050604050505020204" pitchFamily="18" charset="0"/>
                        </a:rPr>
                        <a:t>2.7%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142" marR="2142" marT="36000" marB="3600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48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Soggetti che contribuiscono allo "sviluppo sostenibile"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584444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5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La "sostenibilità" del proprio 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stile </a:t>
            </a:r>
            <a:r>
              <a:rPr lang="it-IT" dirty="0">
                <a:solidFill>
                  <a:srgbClr val="002060">
                    <a:lumMod val="50000"/>
                  </a:srgbClr>
                </a:solidFill>
              </a:rPr>
              <a:t>di 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vita:</a:t>
            </a:r>
            <a:br>
              <a:rPr lang="it-IT" dirty="0" smtClean="0">
                <a:solidFill>
                  <a:srgbClr val="002060">
                    <a:lumMod val="50000"/>
                  </a:srgbClr>
                </a:solidFill>
              </a:rPr>
            </a:b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attuale </a:t>
            </a:r>
            <a:r>
              <a:rPr lang="it-IT" i="1" dirty="0" smtClean="0">
                <a:solidFill>
                  <a:srgbClr val="002060">
                    <a:lumMod val="50000"/>
                  </a:srgbClr>
                </a:solidFill>
              </a:rPr>
              <a:t>vs</a:t>
            </a:r>
            <a:r>
              <a:rPr lang="it-IT" dirty="0" smtClean="0">
                <a:solidFill>
                  <a:srgbClr val="002060">
                    <a:lumMod val="50000"/>
                  </a:srgbClr>
                </a:solidFill>
              </a:rPr>
              <a:t> futuro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40167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168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raRicerche Quantitativa 2015 v17">
  <a:themeElements>
    <a:clrScheme name="AstraRicercheTema1">
      <a:dk1>
        <a:srgbClr val="000000"/>
      </a:dk1>
      <a:lt1>
        <a:srgbClr val="FFFFFF"/>
      </a:lt1>
      <a:dk2>
        <a:srgbClr val="115622"/>
      </a:dk2>
      <a:lt2>
        <a:srgbClr val="33D65B"/>
      </a:lt2>
      <a:accent1>
        <a:srgbClr val="002060"/>
      </a:accent1>
      <a:accent2>
        <a:srgbClr val="FF0000"/>
      </a:accent2>
      <a:accent3>
        <a:srgbClr val="FFC000"/>
      </a:accent3>
      <a:accent4>
        <a:srgbClr val="DFEBB6"/>
      </a:accent4>
      <a:accent5>
        <a:srgbClr val="92D050"/>
      </a:accent5>
      <a:accent6>
        <a:srgbClr val="076C07"/>
      </a:accent6>
      <a:hlink>
        <a:srgbClr val="00B0F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777</Words>
  <Application>Microsoft Office PowerPoint</Application>
  <PresentationFormat>Presentazione su schermo (4:3)</PresentationFormat>
  <Paragraphs>161</Paragraphs>
  <Slides>34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AstraRicerche Quantitativa 2015 v17</vt:lpstr>
      <vt:lpstr>Presentazione standard di PowerPoint</vt:lpstr>
      <vt:lpstr>Questa ricerca</vt:lpstr>
      <vt:lpstr>Conoscenza del significato dell'espressione "sviluppo sostenibile"</vt:lpstr>
      <vt:lpstr>Grado di informazione sullo sviluppo sostenibile</vt:lpstr>
      <vt:lpstr>Grado di informazione sullo sviluppo sostenibile</vt:lpstr>
      <vt:lpstr>Grado di informazione sullo sviluppo sostenibile</vt:lpstr>
      <vt:lpstr>Azioni spontaneamente associate  al concetto di "sviluppo sostenibile"</vt:lpstr>
      <vt:lpstr>Soggetti che contribuiscono allo "sviluppo sostenibile"</vt:lpstr>
      <vt:lpstr>La "sostenibilità" del proprio stile di vita: attuale vs futuro</vt:lpstr>
      <vt:lpstr>Attività svolte per uno stile di vita "sostenibile"</vt:lpstr>
      <vt:lpstr>Indice di varietà delle attività svolte per uno stile di vita "sostenibile"</vt:lpstr>
      <vt:lpstr>Attività attuali vs previste in futuro per uno stile di vita "sostenibile"</vt:lpstr>
      <vt:lpstr>Preoccupazione per il tema ambientale</vt:lpstr>
      <vt:lpstr>Preoccupazione per il tema ambientale: a livello locale</vt:lpstr>
      <vt:lpstr>Importanza attribuita a diversi temi ambientali</vt:lpstr>
      <vt:lpstr>Se fossi il Ministro dell'ambiente...</vt:lpstr>
      <vt:lpstr>Livello di informazione sulla "Green Economy"</vt:lpstr>
      <vt:lpstr>Fiducia e sostegno pubblico auspicato alla "Green Economy</vt:lpstr>
      <vt:lpstr>Conoscenza dell'espressione "Nativo Ambientale"</vt:lpstr>
      <vt:lpstr>Identificazione personale e dell'intera generazione  con il termine "Nativo Ambientale"</vt:lpstr>
      <vt:lpstr>Conoscenza dell'introduzione dell'educazione ambientale  a scuola</vt:lpstr>
      <vt:lpstr>Opinione circa l'introduzione dell'educazione ambientale  a scuola</vt:lpstr>
      <vt:lpstr>Fonti dell'educazione ambientale ricevuta</vt:lpstr>
      <vt:lpstr>Fonti di informazioni sulle tematiche ambientali:  le utilizzate vs le più attendibili</vt:lpstr>
      <vt:lpstr>Opinioni circa la raccolta differenziata</vt:lpstr>
      <vt:lpstr>Opinioni circa la raccolta differenziata</vt:lpstr>
      <vt:lpstr>Argomentazioni utilizzabili per convincere a fare la raccolta differenziata di carta e cartone</vt:lpstr>
      <vt:lpstr>La frequenza della raccolta differenziata in famiglia</vt:lpstr>
      <vt:lpstr>La frequenza della raccolta differenziata di carta e cartone in famiglia</vt:lpstr>
      <vt:lpstr>La raccolta differenziata di carta e cartone a scuola</vt:lpstr>
      <vt:lpstr>I prodotti che ritengono da mettere nella raccolta differenziata di carta e cartone</vt:lpstr>
      <vt:lpstr>Conferenti almeno un prodotto 'nemico' della raccolta differenziata di carta e cartone</vt:lpstr>
      <vt:lpstr>La conoscenza della filiera del riciclo di carta e cartone (sempre + spesso)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Cosimo Finzi</dc:creator>
  <cp:lastModifiedBy>Cosimo Finzi</cp:lastModifiedBy>
  <cp:revision>63</cp:revision>
  <dcterms:created xsi:type="dcterms:W3CDTF">2015-03-19T09:29:27Z</dcterms:created>
  <dcterms:modified xsi:type="dcterms:W3CDTF">2015-04-28T11:14:05Z</dcterms:modified>
</cp:coreProperties>
</file>